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1"/>
  </p:notesMasterIdLst>
  <p:handoutMasterIdLst>
    <p:handoutMasterId r:id="rId32"/>
  </p:handoutMasterIdLst>
  <p:sldIdLst>
    <p:sldId id="335" r:id="rId2"/>
    <p:sldId id="370" r:id="rId3"/>
    <p:sldId id="366" r:id="rId4"/>
    <p:sldId id="337" r:id="rId5"/>
    <p:sldId id="365" r:id="rId6"/>
    <p:sldId id="364" r:id="rId7"/>
    <p:sldId id="367" r:id="rId8"/>
    <p:sldId id="369" r:id="rId9"/>
    <p:sldId id="341" r:id="rId10"/>
    <p:sldId id="340" r:id="rId11"/>
    <p:sldId id="342" r:id="rId12"/>
    <p:sldId id="343" r:id="rId13"/>
    <p:sldId id="351" r:id="rId14"/>
    <p:sldId id="352" r:id="rId15"/>
    <p:sldId id="354" r:id="rId16"/>
    <p:sldId id="347" r:id="rId17"/>
    <p:sldId id="348" r:id="rId18"/>
    <p:sldId id="339" r:id="rId19"/>
    <p:sldId id="349" r:id="rId20"/>
    <p:sldId id="336" r:id="rId21"/>
    <p:sldId id="350" r:id="rId22"/>
    <p:sldId id="360" r:id="rId23"/>
    <p:sldId id="361" r:id="rId24"/>
    <p:sldId id="362" r:id="rId25"/>
    <p:sldId id="355" r:id="rId26"/>
    <p:sldId id="356" r:id="rId27"/>
    <p:sldId id="357" r:id="rId28"/>
    <p:sldId id="363" r:id="rId29"/>
    <p:sldId id="3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9A9D6C-2DB7-C8A1-40ED-FCB13C656A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BA75A250-3F2E-0C5E-17A8-6DE5411F72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9E3D01-995B-4183-84E9-E3409562FC1A}" type="datetimeFigureOut">
              <a:rPr lang="en-CA" smtClean="0"/>
              <a:t>2023-11-10</a:t>
            </a:fld>
            <a:endParaRPr lang="en-CA"/>
          </a:p>
        </p:txBody>
      </p:sp>
      <p:sp>
        <p:nvSpPr>
          <p:cNvPr id="4" name="Footer Placeholder 3">
            <a:extLst>
              <a:ext uri="{FF2B5EF4-FFF2-40B4-BE49-F238E27FC236}">
                <a16:creationId xmlns:a16="http://schemas.microsoft.com/office/drawing/2014/main" id="{546BB992-F7A0-510F-9D74-F655C9AE8B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C8F4C120-3C4D-25CD-512F-707C7754F9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029626-DBA8-44DC-BF1C-2A68333939FD}" type="slidenum">
              <a:rPr lang="en-CA" smtClean="0"/>
              <a:t>‹#›</a:t>
            </a:fld>
            <a:endParaRPr lang="en-CA"/>
          </a:p>
        </p:txBody>
      </p:sp>
    </p:spTree>
    <p:extLst>
      <p:ext uri="{BB962C8B-B14F-4D97-AF65-F5344CB8AC3E}">
        <p14:creationId xmlns:p14="http://schemas.microsoft.com/office/powerpoint/2010/main" val="36742966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01C20D-AAFF-48C1-8AEC-1A61942E6FDA}" type="datetimeFigureOut">
              <a:rPr lang="en-GB" smtClean="0"/>
              <a:t>10/11/2023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C653C-9343-444D-A8B6-CE74466C3D6F}" type="slidenum">
              <a:rPr lang="en-GB" smtClean="0"/>
              <a:t>‹#›</a:t>
            </a:fld>
            <a:endParaRPr lang="en-GB"/>
          </a:p>
        </p:txBody>
      </p:sp>
    </p:spTree>
    <p:extLst>
      <p:ext uri="{BB962C8B-B14F-4D97-AF65-F5344CB8AC3E}">
        <p14:creationId xmlns:p14="http://schemas.microsoft.com/office/powerpoint/2010/main" val="29843254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7E94-BE02-9A45-9062-1449FB0E4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50E84-FCA6-BF46-947F-0E37FDBD203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436B4-1720-2548-BCE3-CC2568995FDB}"/>
              </a:ext>
            </a:extLst>
          </p:cNvPr>
          <p:cNvSpPr>
            <a:spLocks noGrp="1"/>
          </p:cNvSpPr>
          <p:nvPr>
            <p:ph type="dt" sz="half" idx="10"/>
          </p:nvPr>
        </p:nvSpPr>
        <p:spPr>
          <a:xfrm>
            <a:off x="838200" y="6356351"/>
            <a:ext cx="2743200" cy="365125"/>
          </a:xfrm>
          <a:prstGeom prst="rect">
            <a:avLst/>
          </a:prstGeom>
        </p:spPr>
        <p:txBody>
          <a:bodyPr/>
          <a:lstStyle/>
          <a:p>
            <a:fld id="{116B5781-F852-4D57-8042-A56FECA83875}" type="datetime1">
              <a:rPr lang="en-US" smtClean="0"/>
              <a:t>11/10/2023</a:t>
            </a:fld>
            <a:endParaRPr lang="en-US"/>
          </a:p>
        </p:txBody>
      </p:sp>
      <p:sp>
        <p:nvSpPr>
          <p:cNvPr id="5" name="Footer Placeholder 4">
            <a:extLst>
              <a:ext uri="{FF2B5EF4-FFF2-40B4-BE49-F238E27FC236}">
                <a16:creationId xmlns:a16="http://schemas.microsoft.com/office/drawing/2014/main" id="{CB98079D-0BF4-CD44-B92A-489A2C415B4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D7B34F-B4A6-AC47-A86D-866C0E2385F7}"/>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813343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03D7-DD00-0748-8FFA-B2BC03BCA1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2826A-88C3-5743-B64C-B07D2BE58A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3BF11-5B50-CC4B-AA5F-9AF20D6D168B}"/>
              </a:ext>
            </a:extLst>
          </p:cNvPr>
          <p:cNvSpPr>
            <a:spLocks noGrp="1"/>
          </p:cNvSpPr>
          <p:nvPr>
            <p:ph type="dt" sz="half" idx="10"/>
          </p:nvPr>
        </p:nvSpPr>
        <p:spPr>
          <a:xfrm>
            <a:off x="838200" y="6356351"/>
            <a:ext cx="2743200" cy="365125"/>
          </a:xfrm>
          <a:prstGeom prst="rect">
            <a:avLst/>
          </a:prstGeom>
        </p:spPr>
        <p:txBody>
          <a:bodyPr/>
          <a:lstStyle/>
          <a:p>
            <a:fld id="{C6D4267B-C548-402D-BD5A-517281471906}" type="datetime1">
              <a:rPr lang="en-US" smtClean="0"/>
              <a:t>11/10/2023</a:t>
            </a:fld>
            <a:endParaRPr lang="en-US"/>
          </a:p>
        </p:txBody>
      </p:sp>
      <p:sp>
        <p:nvSpPr>
          <p:cNvPr id="5" name="Footer Placeholder 4">
            <a:extLst>
              <a:ext uri="{FF2B5EF4-FFF2-40B4-BE49-F238E27FC236}">
                <a16:creationId xmlns:a16="http://schemas.microsoft.com/office/drawing/2014/main" id="{9D0CF8D4-EC88-134C-BC2D-702B64D31477}"/>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415D8A-E2CA-8E43-8878-75649038BB1B}"/>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64358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2ECA9-11B4-0F45-94F9-0FC941CF1721}"/>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255D7-028B-5D4B-89B0-B5AD9EEF0C3F}"/>
              </a:ext>
            </a:extLst>
          </p:cNvPr>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B0844-2774-6245-8C90-47C68BEA8BAA}"/>
              </a:ext>
            </a:extLst>
          </p:cNvPr>
          <p:cNvSpPr>
            <a:spLocks noGrp="1"/>
          </p:cNvSpPr>
          <p:nvPr>
            <p:ph type="dt" sz="half" idx="10"/>
          </p:nvPr>
        </p:nvSpPr>
        <p:spPr>
          <a:xfrm>
            <a:off x="838200" y="6356351"/>
            <a:ext cx="2743200" cy="365125"/>
          </a:xfrm>
          <a:prstGeom prst="rect">
            <a:avLst/>
          </a:prstGeom>
        </p:spPr>
        <p:txBody>
          <a:bodyPr/>
          <a:lstStyle/>
          <a:p>
            <a:fld id="{91A4865C-145C-48BA-B3BD-B4615E3AAADF}" type="datetime1">
              <a:rPr lang="en-US" smtClean="0"/>
              <a:t>11/10/2023</a:t>
            </a:fld>
            <a:endParaRPr lang="en-US"/>
          </a:p>
        </p:txBody>
      </p:sp>
      <p:sp>
        <p:nvSpPr>
          <p:cNvPr id="5" name="Footer Placeholder 4">
            <a:extLst>
              <a:ext uri="{FF2B5EF4-FFF2-40B4-BE49-F238E27FC236}">
                <a16:creationId xmlns:a16="http://schemas.microsoft.com/office/drawing/2014/main" id="{17E65D80-3CA0-DF4E-B0D2-D7B2532844C9}"/>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E432B8-447B-714B-8A40-62A6716251D1}"/>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696410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D7BE-8467-FA47-BC87-BEEAECA3B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20FF2-3FE8-1248-A4BA-F5AE9648AA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397C0-5CA5-F14C-AA7D-A1EE12F4403D}"/>
              </a:ext>
            </a:extLst>
          </p:cNvPr>
          <p:cNvSpPr>
            <a:spLocks noGrp="1"/>
          </p:cNvSpPr>
          <p:nvPr>
            <p:ph type="dt" sz="half" idx="10"/>
          </p:nvPr>
        </p:nvSpPr>
        <p:spPr>
          <a:xfrm>
            <a:off x="838200" y="6356351"/>
            <a:ext cx="2743200" cy="365125"/>
          </a:xfrm>
          <a:prstGeom prst="rect">
            <a:avLst/>
          </a:prstGeom>
        </p:spPr>
        <p:txBody>
          <a:bodyPr/>
          <a:lstStyle/>
          <a:p>
            <a:fld id="{ABBD0AB7-2B50-43D4-ABF0-83D59589B279}" type="datetime1">
              <a:rPr lang="en-US" smtClean="0"/>
              <a:t>11/10/2023</a:t>
            </a:fld>
            <a:endParaRPr lang="en-US"/>
          </a:p>
        </p:txBody>
      </p:sp>
      <p:sp>
        <p:nvSpPr>
          <p:cNvPr id="5" name="Footer Placeholder 4">
            <a:extLst>
              <a:ext uri="{FF2B5EF4-FFF2-40B4-BE49-F238E27FC236}">
                <a16:creationId xmlns:a16="http://schemas.microsoft.com/office/drawing/2014/main" id="{2CEC006F-A7FD-6846-A942-B3569196CF9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1BF61AC-F887-AE4C-BD7C-AC1FDE24B836}"/>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132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D49B-FD14-D446-91B5-0CC55D140B6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6E7AB3-B6DD-9E47-BE1A-4E24B6AA5978}"/>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E64115-4182-7A4B-A588-4C67C2305BD2}"/>
              </a:ext>
            </a:extLst>
          </p:cNvPr>
          <p:cNvSpPr>
            <a:spLocks noGrp="1"/>
          </p:cNvSpPr>
          <p:nvPr>
            <p:ph type="dt" sz="half" idx="10"/>
          </p:nvPr>
        </p:nvSpPr>
        <p:spPr>
          <a:xfrm>
            <a:off x="838200" y="6356351"/>
            <a:ext cx="2743200" cy="365125"/>
          </a:xfrm>
          <a:prstGeom prst="rect">
            <a:avLst/>
          </a:prstGeom>
        </p:spPr>
        <p:txBody>
          <a:bodyPr/>
          <a:lstStyle/>
          <a:p>
            <a:fld id="{1CC05982-640A-48F3-B553-870AD767F870}" type="datetime1">
              <a:rPr lang="en-US" smtClean="0"/>
              <a:t>11/10/2023</a:t>
            </a:fld>
            <a:endParaRPr lang="en-US"/>
          </a:p>
        </p:txBody>
      </p:sp>
      <p:sp>
        <p:nvSpPr>
          <p:cNvPr id="5" name="Footer Placeholder 4">
            <a:extLst>
              <a:ext uri="{FF2B5EF4-FFF2-40B4-BE49-F238E27FC236}">
                <a16:creationId xmlns:a16="http://schemas.microsoft.com/office/drawing/2014/main" id="{81B42A63-2CB1-A24E-954D-7D7D93797548}"/>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58B48E-845C-4840-95A9-377C3D3B4AD0}"/>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06590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C3E4-95D0-D041-BD41-2F9A8ED5E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25F08-48C2-644B-ADE9-A7FD0DFF50E6}"/>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1F2CF-1A8D-D440-A80C-A89DA67A6268}"/>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2C35B-5647-C74B-B437-00CFE688B431}"/>
              </a:ext>
            </a:extLst>
          </p:cNvPr>
          <p:cNvSpPr>
            <a:spLocks noGrp="1"/>
          </p:cNvSpPr>
          <p:nvPr>
            <p:ph type="dt" sz="half" idx="10"/>
          </p:nvPr>
        </p:nvSpPr>
        <p:spPr>
          <a:xfrm>
            <a:off x="838200" y="6356351"/>
            <a:ext cx="2743200" cy="365125"/>
          </a:xfrm>
          <a:prstGeom prst="rect">
            <a:avLst/>
          </a:prstGeom>
        </p:spPr>
        <p:txBody>
          <a:bodyPr/>
          <a:lstStyle/>
          <a:p>
            <a:fld id="{9EAB9A3F-1806-4477-9BDF-3E56637B44BA}" type="datetime1">
              <a:rPr lang="en-US" smtClean="0"/>
              <a:t>11/10/2023</a:t>
            </a:fld>
            <a:endParaRPr lang="en-US"/>
          </a:p>
        </p:txBody>
      </p:sp>
      <p:sp>
        <p:nvSpPr>
          <p:cNvPr id="6" name="Footer Placeholder 5">
            <a:extLst>
              <a:ext uri="{FF2B5EF4-FFF2-40B4-BE49-F238E27FC236}">
                <a16:creationId xmlns:a16="http://schemas.microsoft.com/office/drawing/2014/main" id="{76678282-95C5-2749-9540-97EF5B659F73}"/>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6B0FAAF-9653-E04F-94F2-4224F38BCCD8}"/>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646030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7240-9A7C-CF46-A50F-913546492D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DA3D2-A89B-9342-A622-CF0D36725DE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E86EF-5EF1-F74B-97C2-CDA3362ED23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AD070-654E-214E-B651-0E16996FFFF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15334D-7F3A-EA40-866D-AB3C425FECF9}"/>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91819-88AD-1E47-A20A-21A14DF14B0A}"/>
              </a:ext>
            </a:extLst>
          </p:cNvPr>
          <p:cNvSpPr>
            <a:spLocks noGrp="1"/>
          </p:cNvSpPr>
          <p:nvPr>
            <p:ph type="dt" sz="half" idx="10"/>
          </p:nvPr>
        </p:nvSpPr>
        <p:spPr>
          <a:xfrm>
            <a:off x="838200" y="6356351"/>
            <a:ext cx="2743200" cy="365125"/>
          </a:xfrm>
          <a:prstGeom prst="rect">
            <a:avLst/>
          </a:prstGeom>
        </p:spPr>
        <p:txBody>
          <a:bodyPr/>
          <a:lstStyle/>
          <a:p>
            <a:fld id="{6FFAEC48-8DF3-46E7-9D40-55FF2084BA9C}" type="datetime1">
              <a:rPr lang="en-US" smtClean="0"/>
              <a:t>11/10/2023</a:t>
            </a:fld>
            <a:endParaRPr lang="en-US"/>
          </a:p>
        </p:txBody>
      </p:sp>
      <p:sp>
        <p:nvSpPr>
          <p:cNvPr id="8" name="Footer Placeholder 7">
            <a:extLst>
              <a:ext uri="{FF2B5EF4-FFF2-40B4-BE49-F238E27FC236}">
                <a16:creationId xmlns:a16="http://schemas.microsoft.com/office/drawing/2014/main" id="{42E5BACE-5675-9D40-9F4F-E9921987F400}"/>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E0F5B13-59D2-5A41-B943-5F246081004D}"/>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3106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E827-A917-7549-A733-3976261C2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CA6C4-E35C-224C-9307-A887F1DC4141}"/>
              </a:ext>
            </a:extLst>
          </p:cNvPr>
          <p:cNvSpPr>
            <a:spLocks noGrp="1"/>
          </p:cNvSpPr>
          <p:nvPr>
            <p:ph type="dt" sz="half" idx="10"/>
          </p:nvPr>
        </p:nvSpPr>
        <p:spPr>
          <a:xfrm>
            <a:off x="838200" y="6356351"/>
            <a:ext cx="2743200" cy="365125"/>
          </a:xfrm>
          <a:prstGeom prst="rect">
            <a:avLst/>
          </a:prstGeom>
        </p:spPr>
        <p:txBody>
          <a:bodyPr/>
          <a:lstStyle/>
          <a:p>
            <a:fld id="{2EC2DAF6-10A2-478E-BB11-CEDFD4C0CB40}" type="datetime1">
              <a:rPr lang="en-US" smtClean="0"/>
              <a:t>11/10/2023</a:t>
            </a:fld>
            <a:endParaRPr lang="en-US"/>
          </a:p>
        </p:txBody>
      </p:sp>
      <p:sp>
        <p:nvSpPr>
          <p:cNvPr id="4" name="Footer Placeholder 3">
            <a:extLst>
              <a:ext uri="{FF2B5EF4-FFF2-40B4-BE49-F238E27FC236}">
                <a16:creationId xmlns:a16="http://schemas.microsoft.com/office/drawing/2014/main" id="{FAE571E2-C2E8-4E42-8B5C-F20315D167F9}"/>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DDED733-939E-2148-A95E-47077E5D6314}"/>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435384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AF3A-3FEB-F143-A7B5-3828A3520520}"/>
              </a:ext>
            </a:extLst>
          </p:cNvPr>
          <p:cNvSpPr>
            <a:spLocks noGrp="1"/>
          </p:cNvSpPr>
          <p:nvPr>
            <p:ph type="dt" sz="half" idx="10"/>
          </p:nvPr>
        </p:nvSpPr>
        <p:spPr>
          <a:xfrm>
            <a:off x="838200" y="6356351"/>
            <a:ext cx="2743200" cy="365125"/>
          </a:xfrm>
          <a:prstGeom prst="rect">
            <a:avLst/>
          </a:prstGeom>
        </p:spPr>
        <p:txBody>
          <a:bodyPr/>
          <a:lstStyle/>
          <a:p>
            <a:fld id="{90E30B9E-5065-4B7E-983D-C8E39C59C0DC}" type="datetime1">
              <a:rPr lang="en-US" smtClean="0"/>
              <a:t>11/10/2023</a:t>
            </a:fld>
            <a:endParaRPr lang="en-US"/>
          </a:p>
        </p:txBody>
      </p:sp>
      <p:sp>
        <p:nvSpPr>
          <p:cNvPr id="3" name="Footer Placeholder 2">
            <a:extLst>
              <a:ext uri="{FF2B5EF4-FFF2-40B4-BE49-F238E27FC236}">
                <a16:creationId xmlns:a16="http://schemas.microsoft.com/office/drawing/2014/main" id="{BEBA8D13-6D31-624A-BA24-CD6B8FF10101}"/>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F6B2883-BD7C-D844-ADA8-0B3BFA6B8353}"/>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757324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B88B-E4B2-8F4F-B312-99069E934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16F-7C9A-6941-AB5E-F714B7BB1FD2}"/>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F52E3B-1E34-C048-AC30-905D39D4E898}"/>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352D6-8B20-1E43-BD8E-08A6417721AE}"/>
              </a:ext>
            </a:extLst>
          </p:cNvPr>
          <p:cNvSpPr>
            <a:spLocks noGrp="1"/>
          </p:cNvSpPr>
          <p:nvPr>
            <p:ph type="dt" sz="half" idx="10"/>
          </p:nvPr>
        </p:nvSpPr>
        <p:spPr>
          <a:xfrm>
            <a:off x="838200" y="6356351"/>
            <a:ext cx="2743200" cy="365125"/>
          </a:xfrm>
          <a:prstGeom prst="rect">
            <a:avLst/>
          </a:prstGeom>
        </p:spPr>
        <p:txBody>
          <a:bodyPr/>
          <a:lstStyle/>
          <a:p>
            <a:fld id="{59BBA6A8-3D5E-484E-907A-B4DD84B655A5}" type="datetime1">
              <a:rPr lang="en-US" smtClean="0"/>
              <a:t>11/10/2023</a:t>
            </a:fld>
            <a:endParaRPr lang="en-US"/>
          </a:p>
        </p:txBody>
      </p:sp>
      <p:sp>
        <p:nvSpPr>
          <p:cNvPr id="6" name="Footer Placeholder 5">
            <a:extLst>
              <a:ext uri="{FF2B5EF4-FFF2-40B4-BE49-F238E27FC236}">
                <a16:creationId xmlns:a16="http://schemas.microsoft.com/office/drawing/2014/main" id="{29137D3C-9157-6A4D-B3FC-7B226ED29222}"/>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9DB182A-4BF9-5F41-A908-DFC23E64724F}"/>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650021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A1F0-B270-7049-988F-77C6A532A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30449-C0AC-0F4D-8B00-58157086C3C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30489FE3-E19C-3343-8DBD-230EB8ACF5F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E31E9A-72CE-7744-90AD-CBA84005AD5F}"/>
              </a:ext>
            </a:extLst>
          </p:cNvPr>
          <p:cNvSpPr>
            <a:spLocks noGrp="1"/>
          </p:cNvSpPr>
          <p:nvPr>
            <p:ph type="dt" sz="half" idx="10"/>
          </p:nvPr>
        </p:nvSpPr>
        <p:spPr>
          <a:xfrm>
            <a:off x="838200" y="6356351"/>
            <a:ext cx="2743200" cy="365125"/>
          </a:xfrm>
          <a:prstGeom prst="rect">
            <a:avLst/>
          </a:prstGeom>
        </p:spPr>
        <p:txBody>
          <a:bodyPr/>
          <a:lstStyle/>
          <a:p>
            <a:fld id="{60F29DB3-B04A-4F54-A939-5390553D831E}" type="datetime1">
              <a:rPr lang="en-US" smtClean="0"/>
              <a:t>11/10/2023</a:t>
            </a:fld>
            <a:endParaRPr lang="en-US"/>
          </a:p>
        </p:txBody>
      </p:sp>
      <p:sp>
        <p:nvSpPr>
          <p:cNvPr id="6" name="Footer Placeholder 5">
            <a:extLst>
              <a:ext uri="{FF2B5EF4-FFF2-40B4-BE49-F238E27FC236}">
                <a16:creationId xmlns:a16="http://schemas.microsoft.com/office/drawing/2014/main" id="{9EB8B379-1EF7-534A-B2FF-EA8F195410E2}"/>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61B19C-BEAD-AC49-8528-67569E0DF942}"/>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86514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AD727-180C-6C41-8560-04A952E25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E65D2-9D75-0548-91A2-FE37A13DCEB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C3CCBD64-8A40-874E-A16E-3EDC3D92A623}"/>
              </a:ext>
            </a:extLst>
          </p:cNvPr>
          <p:cNvPicPr>
            <a:picLocks noChangeAspect="1"/>
          </p:cNvPicPr>
          <p:nvPr userDrawn="1"/>
        </p:nvPicPr>
        <p:blipFill>
          <a:blip r:embed="rId13"/>
          <a:stretch>
            <a:fillRect/>
          </a:stretch>
        </p:blipFill>
        <p:spPr>
          <a:xfrm>
            <a:off x="0" y="5943600"/>
            <a:ext cx="12192000" cy="914400"/>
          </a:xfrm>
          <a:prstGeom prst="rect">
            <a:avLst/>
          </a:prstGeom>
        </p:spPr>
      </p:pic>
    </p:spTree>
    <p:extLst>
      <p:ext uri="{BB962C8B-B14F-4D97-AF65-F5344CB8AC3E}">
        <p14:creationId xmlns:p14="http://schemas.microsoft.com/office/powerpoint/2010/main" val="23997568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inyurl.com/va9zr4nr"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inyurl.com/y2b98xb4"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inyurl.com/y2b98xb4"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inyurl.com/y2b98xb4"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tinyurl.com/y2b98xb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inyurl.com/8xepea52" TargetMode="External"/><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tinyurl.com/5n6c4k8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olab.research.google.com/drive/1YGfQm4wIuoTzCojGXxG2l5x7nt2oQhYX#scrollTo=0V3wryWmwW9v"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tibco.com/pub/spotfire/6.5.0/doc/html/heat/heat_dendrograms_and_clustering.htm#:~:text=A%20dendrogram%20is%20a%20tree" TargetMode="External"/><Relationship Id="rId2" Type="http://schemas.openxmlformats.org/officeDocument/2006/relationships/hyperlink" Target="https://doi.org/10.1007/978-0-387-39940-9_602" TargetMode="External"/><Relationship Id="rId1" Type="http://schemas.openxmlformats.org/officeDocument/2006/relationships/slideLayout" Target="../slideLayouts/slideLayout2.xml"/><Relationship Id="rId6" Type="http://schemas.openxmlformats.org/officeDocument/2006/relationships/hyperlink" Target="https://builtin.com/machine-learning/agglomerative-clustering" TargetMode="External"/><Relationship Id="rId5" Type="http://schemas.openxmlformats.org/officeDocument/2006/relationships/hyperlink" Target="https://www.learndatasci.com/glossary/hierarchical-clustering/" TargetMode="External"/><Relationship Id="rId4" Type="http://schemas.openxmlformats.org/officeDocument/2006/relationships/hyperlink" Target="https://towardsdatascience.com/understanding-the-concept-of-hierarchical-clustering-technique-c6e8243758e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kdnuggets.com/2019/09/hierarchical-clustering.html" TargetMode="External"/><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docs.tibco.com/pub/spotfire/6.5.0/doc/html/heat/heat_dendrograms_and_clustering.htm"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p1">
            <a:extLst>
              <a:ext uri="{FF2B5EF4-FFF2-40B4-BE49-F238E27FC236}">
                <a16:creationId xmlns:a16="http://schemas.microsoft.com/office/drawing/2014/main" id="{CB396492-BF2D-E026-73BF-F9699B89F647}"/>
              </a:ext>
            </a:extLst>
          </p:cNvPr>
          <p:cNvSpPr txBox="1"/>
          <p:nvPr/>
        </p:nvSpPr>
        <p:spPr>
          <a:xfrm>
            <a:off x="1131300" y="131100"/>
            <a:ext cx="9955500" cy="6172800"/>
          </a:xfrm>
          <a:prstGeom prst="rect">
            <a:avLst/>
          </a:prstGeom>
          <a:noFill/>
          <a:ln>
            <a:noFill/>
          </a:ln>
        </p:spPr>
        <p:txBody>
          <a:bodyPr spcFirstLastPara="1" wrap="square" lIns="91425" tIns="91425" rIns="91425" bIns="91425" anchor="ctr" anchorCtr="0">
            <a:noAutofit/>
          </a:bodyPr>
          <a:lstStyle/>
          <a:p>
            <a:pPr marL="50800" lvl="0" indent="0" algn="ctr" rtl="0">
              <a:spcBef>
                <a:spcPts val="1000"/>
              </a:spcBef>
              <a:spcAft>
                <a:spcPts val="0"/>
              </a:spcAft>
              <a:buNone/>
            </a:pPr>
            <a:endParaRPr sz="750" b="1" dirty="0">
              <a:solidFill>
                <a:schemeClr val="dk1"/>
              </a:solidFill>
              <a:latin typeface="Times New Roman"/>
              <a:ea typeface="Times New Roman"/>
              <a:cs typeface="Times New Roman"/>
              <a:sym typeface="Times New Roman"/>
            </a:endParaRPr>
          </a:p>
          <a:p>
            <a:pPr marL="50800" algn="ctr">
              <a:spcBef>
                <a:spcPts val="1000"/>
              </a:spcBef>
            </a:pPr>
            <a:endParaRPr sz="2000" dirty="0">
              <a:solidFill>
                <a:schemeClr val="dk1"/>
              </a:solidFill>
              <a:latin typeface="Times New Roman"/>
              <a:ea typeface="Times New Roman"/>
              <a:cs typeface="Times New Roman"/>
              <a:sym typeface="Times New Roman"/>
            </a:endParaRPr>
          </a:p>
          <a:p>
            <a:pPr marL="0" lvl="0" indent="0" algn="ctr" rtl="0">
              <a:spcBef>
                <a:spcPts val="1000"/>
              </a:spcBef>
              <a:spcAft>
                <a:spcPts val="0"/>
              </a:spcAft>
              <a:buNone/>
            </a:pPr>
            <a:endParaRPr sz="2200" b="1" dirty="0">
              <a:solidFill>
                <a:schemeClr val="dk1"/>
              </a:solidFill>
              <a:latin typeface="Times New Roman"/>
              <a:ea typeface="Times New Roman"/>
              <a:cs typeface="Times New Roman"/>
              <a:sym typeface="Times New Roman"/>
            </a:endParaRPr>
          </a:p>
          <a:p>
            <a:pPr marL="0" lvl="0" indent="0" algn="ctr" rtl="0">
              <a:spcBef>
                <a:spcPts val="1000"/>
              </a:spcBef>
              <a:spcAft>
                <a:spcPts val="0"/>
              </a:spcAft>
              <a:buNone/>
            </a:pPr>
            <a:endParaRPr sz="2200" b="1" dirty="0">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US" sz="2000" dirty="0">
                <a:solidFill>
                  <a:schemeClr val="dk1"/>
                </a:solidFill>
                <a:latin typeface="Times New Roman"/>
                <a:ea typeface="Times New Roman"/>
                <a:cs typeface="Times New Roman"/>
                <a:sym typeface="Times New Roman"/>
              </a:rPr>
              <a:t>GENG-8900 MACHINE LEARNING</a:t>
            </a:r>
            <a:endParaRPr sz="2000" dirty="0">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US" sz="2000" dirty="0">
                <a:solidFill>
                  <a:schemeClr val="dk1"/>
                </a:solidFill>
                <a:latin typeface="Times New Roman"/>
                <a:ea typeface="Times New Roman"/>
                <a:cs typeface="Times New Roman"/>
                <a:sym typeface="Times New Roman"/>
              </a:rPr>
              <a:t>Instructor: Dr. Yasser </a:t>
            </a:r>
            <a:r>
              <a:rPr lang="en-US" sz="2000" dirty="0" err="1">
                <a:solidFill>
                  <a:schemeClr val="dk1"/>
                </a:solidFill>
                <a:latin typeface="Times New Roman"/>
                <a:ea typeface="Times New Roman"/>
                <a:cs typeface="Times New Roman"/>
                <a:sym typeface="Times New Roman"/>
              </a:rPr>
              <a:t>Alginahi</a:t>
            </a:r>
            <a:endParaRPr sz="2000" dirty="0">
              <a:solidFill>
                <a:schemeClr val="dk1"/>
              </a:solidFill>
              <a:latin typeface="Times New Roman"/>
              <a:ea typeface="Times New Roman"/>
              <a:cs typeface="Times New Roman"/>
              <a:sym typeface="Times New Roman"/>
            </a:endParaRPr>
          </a:p>
          <a:p>
            <a:pPr algn="ctr">
              <a:lnSpc>
                <a:spcPct val="115000"/>
              </a:lnSpc>
              <a:spcBef>
                <a:spcPts val="1000"/>
              </a:spcBef>
            </a:pPr>
            <a:r>
              <a:rPr lang="en-CA" sz="3600" dirty="0">
                <a:solidFill>
                  <a:schemeClr val="dk1"/>
                </a:solidFill>
                <a:latin typeface="Times New Roman"/>
                <a:ea typeface="Times New Roman"/>
                <a:cs typeface="Times New Roman"/>
                <a:sym typeface="Times New Roman"/>
              </a:rPr>
              <a:t>Hierarchical Clustering </a:t>
            </a:r>
            <a:endParaRPr lang="en-CA" sz="3600" dirty="0">
              <a:solidFill>
                <a:schemeClr val="dk1"/>
              </a:solidFill>
              <a:latin typeface="Times New Roman"/>
              <a:ea typeface="Times New Roman"/>
              <a:cs typeface="Times New Roman"/>
            </a:endParaRPr>
          </a:p>
          <a:p>
            <a:pPr marL="0" lvl="0" indent="0" algn="ctr" rtl="0">
              <a:spcBef>
                <a:spcPts val="1000"/>
              </a:spcBef>
              <a:spcAft>
                <a:spcPts val="0"/>
              </a:spcAft>
              <a:buNone/>
            </a:pPr>
            <a:endParaRPr dirty="0">
              <a:solidFill>
                <a:schemeClr val="dk1"/>
              </a:solidFill>
              <a:latin typeface="Times New Roman"/>
              <a:ea typeface="Times New Roman"/>
              <a:cs typeface="Times New Roman"/>
              <a:sym typeface="Times New Roman"/>
            </a:endParaRPr>
          </a:p>
          <a:p>
            <a:pPr marL="0" lvl="0" indent="0" algn="ctr" rtl="0">
              <a:spcBef>
                <a:spcPts val="1000"/>
              </a:spcBef>
              <a:spcAft>
                <a:spcPts val="0"/>
              </a:spcAft>
              <a:buNone/>
            </a:pPr>
            <a:endParaRPr dirty="0">
              <a:solidFill>
                <a:schemeClr val="dk1"/>
              </a:solidFill>
              <a:latin typeface="Times New Roman"/>
              <a:ea typeface="Times New Roman"/>
              <a:cs typeface="Times New Roman"/>
              <a:sym typeface="Times New Roman"/>
            </a:endParaRPr>
          </a:p>
          <a:p>
            <a:pPr marL="0" lvl="0" indent="0" algn="ctr" rtl="0">
              <a:spcBef>
                <a:spcPts val="1000"/>
              </a:spcBef>
              <a:spcAft>
                <a:spcPts val="0"/>
              </a:spcAft>
              <a:buNone/>
            </a:pPr>
            <a:endParaRPr dirty="0">
              <a:solidFill>
                <a:schemeClr val="dk1"/>
              </a:solidFill>
              <a:latin typeface="Times New Roman"/>
              <a:ea typeface="Times New Roman"/>
              <a:cs typeface="Times New Roman"/>
              <a:sym typeface="Times New Roman"/>
            </a:endParaRPr>
          </a:p>
          <a:p>
            <a:pPr marL="0" lvl="0" indent="0" algn="ctr" rtl="0">
              <a:spcBef>
                <a:spcPts val="1000"/>
              </a:spcBef>
              <a:spcAft>
                <a:spcPts val="0"/>
              </a:spcAft>
              <a:buNone/>
            </a:pPr>
            <a:endParaRPr dirty="0">
              <a:solidFill>
                <a:schemeClr val="dk1"/>
              </a:solidFill>
              <a:latin typeface="Times New Roman"/>
              <a:ea typeface="Times New Roman"/>
              <a:cs typeface="Times New Roman"/>
              <a:sym typeface="Times New Roman"/>
            </a:endParaRPr>
          </a:p>
          <a:p>
            <a:pPr algn="ctr">
              <a:spcBef>
                <a:spcPts val="1000"/>
              </a:spcBef>
            </a:pPr>
            <a:endParaRPr lang="en-US" sz="2000" dirty="0">
              <a:solidFill>
                <a:schemeClr val="dk1"/>
              </a:solidFill>
              <a:latin typeface="Times New Roman"/>
              <a:ea typeface="Times New Roman"/>
              <a:cs typeface="Times New Roman"/>
              <a:sym typeface="Times New Roman"/>
            </a:endParaRPr>
          </a:p>
          <a:p>
            <a:pPr marL="0" lvl="0" indent="0" algn="ctr">
              <a:spcBef>
                <a:spcPts val="1000"/>
              </a:spcBef>
              <a:spcAft>
                <a:spcPts val="0"/>
              </a:spcAft>
              <a:buNone/>
            </a:pPr>
            <a:r>
              <a:rPr lang="en-US" sz="2000" dirty="0">
                <a:solidFill>
                  <a:schemeClr val="dk1"/>
                </a:solidFill>
                <a:latin typeface="Times New Roman"/>
                <a:ea typeface="Times New Roman"/>
                <a:cs typeface="Times New Roman"/>
                <a:sym typeface="Times New Roman"/>
              </a:rPr>
              <a:t>Date: 10-Nov-2023</a:t>
            </a:r>
            <a:endParaRPr sz="2000" dirty="0">
              <a:solidFill>
                <a:schemeClr val="dk1"/>
              </a:solidFill>
              <a:latin typeface="Times New Roman"/>
              <a:ea typeface="Times New Roman"/>
              <a:cs typeface="Times New Roman"/>
            </a:endParaRPr>
          </a:p>
        </p:txBody>
      </p:sp>
      <p:pic>
        <p:nvPicPr>
          <p:cNvPr id="6" name="Google Shape;91;p1">
            <a:extLst>
              <a:ext uri="{FF2B5EF4-FFF2-40B4-BE49-F238E27FC236}">
                <a16:creationId xmlns:a16="http://schemas.microsoft.com/office/drawing/2014/main" id="{41FCF314-F679-12B1-FA6D-D666FD79843D}"/>
              </a:ext>
            </a:extLst>
          </p:cNvPr>
          <p:cNvPicPr preferRelativeResize="0"/>
          <p:nvPr/>
        </p:nvPicPr>
        <p:blipFill>
          <a:blip r:embed="rId2">
            <a:alphaModFix/>
          </a:blip>
          <a:stretch>
            <a:fillRect/>
          </a:stretch>
        </p:blipFill>
        <p:spPr>
          <a:xfrm>
            <a:off x="3896756" y="251416"/>
            <a:ext cx="4345937" cy="1582103"/>
          </a:xfrm>
          <a:prstGeom prst="rect">
            <a:avLst/>
          </a:prstGeom>
          <a:noFill/>
          <a:ln>
            <a:noFill/>
          </a:ln>
        </p:spPr>
      </p:pic>
      <p:graphicFrame>
        <p:nvGraphicFramePr>
          <p:cNvPr id="9" name="Table 8">
            <a:extLst>
              <a:ext uri="{FF2B5EF4-FFF2-40B4-BE49-F238E27FC236}">
                <a16:creationId xmlns:a16="http://schemas.microsoft.com/office/drawing/2014/main" id="{EB24AC92-E9E0-73C2-599F-91318B681BAE}"/>
              </a:ext>
            </a:extLst>
          </p:cNvPr>
          <p:cNvGraphicFramePr>
            <a:graphicFrameLocks noGrp="1"/>
          </p:cNvGraphicFramePr>
          <p:nvPr>
            <p:extLst>
              <p:ext uri="{D42A27DB-BD31-4B8C-83A1-F6EECF244321}">
                <p14:modId xmlns:p14="http://schemas.microsoft.com/office/powerpoint/2010/main" val="2054555834"/>
              </p:ext>
            </p:extLst>
          </p:nvPr>
        </p:nvGraphicFramePr>
        <p:xfrm>
          <a:off x="4084520" y="3872163"/>
          <a:ext cx="3958876" cy="1371600"/>
        </p:xfrm>
        <a:graphic>
          <a:graphicData uri="http://schemas.openxmlformats.org/drawingml/2006/table">
            <a:tbl>
              <a:tblPr firstRow="1" bandRow="1">
                <a:tableStyleId>{5C22544A-7EE6-4342-B048-85BDC9FD1C3A}</a:tableStyleId>
              </a:tblPr>
              <a:tblGrid>
                <a:gridCol w="3958876">
                  <a:extLst>
                    <a:ext uri="{9D8B030D-6E8A-4147-A177-3AD203B41FA5}">
                      <a16:colId xmlns:a16="http://schemas.microsoft.com/office/drawing/2014/main" val="51580805"/>
                    </a:ext>
                  </a:extLst>
                </a:gridCol>
              </a:tblGrid>
              <a:tr h="374658">
                <a:tc>
                  <a:txBody>
                    <a:bodyPr/>
                    <a:lstStyle/>
                    <a:p>
                      <a:pPr algn="ctr"/>
                      <a:r>
                        <a:rPr lang="en-CA" sz="2400" b="1" dirty="0">
                          <a:solidFill>
                            <a:schemeClr val="tx1"/>
                          </a:solidFill>
                          <a:latin typeface="Times New Roman"/>
                          <a:cs typeface="Times New Roman"/>
                        </a:rPr>
                        <a:t>Meet </a:t>
                      </a:r>
                      <a:r>
                        <a:rPr lang="en-CA" sz="2400" b="1" dirty="0" err="1">
                          <a:solidFill>
                            <a:schemeClr val="tx1"/>
                          </a:solidFill>
                          <a:latin typeface="Times New Roman"/>
                          <a:cs typeface="Times New Roman"/>
                        </a:rPr>
                        <a:t>Pachchigar</a:t>
                      </a:r>
                      <a:endParaRPr lang="en-CA" sz="2400" b="1" dirty="0">
                        <a:solidFill>
                          <a:schemeClr val="tx1"/>
                        </a:solidFill>
                        <a:latin typeface="Times New Roman"/>
                        <a:cs typeface="Times New Roman"/>
                      </a:endParaRPr>
                    </a:p>
                  </a:txBody>
                  <a:tcPr anchor="ctr">
                    <a:noFill/>
                  </a:tcPr>
                </a:tc>
                <a:extLst>
                  <a:ext uri="{0D108BD9-81ED-4DB2-BD59-A6C34878D82A}">
                    <a16:rowId xmlns:a16="http://schemas.microsoft.com/office/drawing/2014/main" val="296832864"/>
                  </a:ext>
                </a:extLst>
              </a:tr>
              <a:tr h="374658">
                <a:tc>
                  <a:txBody>
                    <a:bodyPr/>
                    <a:lstStyle/>
                    <a:p>
                      <a:pPr algn="ctr"/>
                      <a:r>
                        <a:rPr lang="en-CA" sz="2400" b="1" dirty="0">
                          <a:latin typeface="Times New Roman"/>
                          <a:cs typeface="Times New Roman"/>
                        </a:rPr>
                        <a:t>Dhruv Sutaria</a:t>
                      </a:r>
                    </a:p>
                  </a:txBody>
                  <a:tcPr anchor="ctr">
                    <a:noFill/>
                  </a:tcPr>
                </a:tc>
                <a:extLst>
                  <a:ext uri="{0D108BD9-81ED-4DB2-BD59-A6C34878D82A}">
                    <a16:rowId xmlns:a16="http://schemas.microsoft.com/office/drawing/2014/main" val="2648888602"/>
                  </a:ext>
                </a:extLst>
              </a:tr>
              <a:tr h="374658">
                <a:tc>
                  <a:txBody>
                    <a:bodyPr/>
                    <a:lstStyle/>
                    <a:p>
                      <a:pPr algn="ctr"/>
                      <a:r>
                        <a:rPr lang="en-CA" sz="2400" b="1" dirty="0">
                          <a:latin typeface="Times New Roman"/>
                          <a:cs typeface="Times New Roman"/>
                        </a:rPr>
                        <a:t>Ayush Patel</a:t>
                      </a:r>
                    </a:p>
                  </a:txBody>
                  <a:tcPr anchor="ctr">
                    <a:noFill/>
                  </a:tcPr>
                </a:tc>
                <a:extLst>
                  <a:ext uri="{0D108BD9-81ED-4DB2-BD59-A6C34878D82A}">
                    <a16:rowId xmlns:a16="http://schemas.microsoft.com/office/drawing/2014/main" val="4260192858"/>
                  </a:ext>
                </a:extLst>
              </a:tr>
            </a:tbl>
          </a:graphicData>
        </a:graphic>
      </p:graphicFrame>
      <p:sp>
        <p:nvSpPr>
          <p:cNvPr id="2" name="Slide Number Placeholder 1">
            <a:extLst>
              <a:ext uri="{FF2B5EF4-FFF2-40B4-BE49-F238E27FC236}">
                <a16:creationId xmlns:a16="http://schemas.microsoft.com/office/drawing/2014/main" id="{9CBC5E4D-DEBD-754D-7AB4-4CCB8444A90E}"/>
              </a:ext>
            </a:extLst>
          </p:cNvPr>
          <p:cNvSpPr>
            <a:spLocks noGrp="1"/>
          </p:cNvSpPr>
          <p:nvPr>
            <p:ph type="sldNum" sz="quarter" idx="12"/>
          </p:nvPr>
        </p:nvSpPr>
        <p:spPr>
          <a:xfrm>
            <a:off x="835034" y="6313732"/>
            <a:ext cx="2743200" cy="365125"/>
          </a:xfrm>
        </p:spPr>
        <p:txBody>
          <a:bodyPr/>
          <a:lstStyle/>
          <a:p>
            <a:fld id="{2DEBF6B5-A8B6-5742-91AE-8DC29EBB8E42}" type="slidenum">
              <a:rPr lang="en-US" smtClean="0"/>
              <a:t>1</a:t>
            </a:fld>
            <a:endParaRPr lang="en-US"/>
          </a:p>
        </p:txBody>
      </p:sp>
    </p:spTree>
    <p:extLst>
      <p:ext uri="{BB962C8B-B14F-4D97-AF65-F5344CB8AC3E}">
        <p14:creationId xmlns:p14="http://schemas.microsoft.com/office/powerpoint/2010/main" val="4239067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0197-C92E-6D93-35D8-C51187351C5C}"/>
              </a:ext>
            </a:extLst>
          </p:cNvPr>
          <p:cNvSpPr>
            <a:spLocks noGrp="1"/>
          </p:cNvSpPr>
          <p:nvPr>
            <p:ph type="title"/>
          </p:nvPr>
        </p:nvSpPr>
        <p:spPr/>
        <p:txBody>
          <a:bodyPr/>
          <a:lstStyle/>
          <a:p>
            <a:r>
              <a:rPr lang="en-CA"/>
              <a:t>Proximity matrix</a:t>
            </a:r>
            <a:endParaRPr lang="en-CA" dirty="0"/>
          </a:p>
        </p:txBody>
      </p:sp>
      <p:sp>
        <p:nvSpPr>
          <p:cNvPr id="3" name="Content Placeholder 2">
            <a:extLst>
              <a:ext uri="{FF2B5EF4-FFF2-40B4-BE49-F238E27FC236}">
                <a16:creationId xmlns:a16="http://schemas.microsoft.com/office/drawing/2014/main" id="{38703EFC-2D90-0F3A-DB12-EBAB96E5D2CB}"/>
              </a:ext>
            </a:extLst>
          </p:cNvPr>
          <p:cNvSpPr>
            <a:spLocks noGrp="1"/>
          </p:cNvSpPr>
          <p:nvPr>
            <p:ph idx="1"/>
          </p:nvPr>
        </p:nvSpPr>
        <p:spPr/>
        <p:txBody>
          <a:bodyPr/>
          <a:lstStyle/>
          <a:p>
            <a:r>
              <a:rPr lang="en-CA" sz="2400" dirty="0"/>
              <a:t>This is the matrix consisting of the </a:t>
            </a:r>
          </a:p>
          <a:p>
            <a:pPr marL="0" indent="0">
              <a:buNone/>
            </a:pPr>
            <a:r>
              <a:rPr lang="en-CA" sz="2400" dirty="0"/>
              <a:t>distance between each pair of data points.</a:t>
            </a:r>
          </a:p>
          <a:p>
            <a:r>
              <a:rPr lang="en-CA" sz="2400" dirty="0"/>
              <a:t> </a:t>
            </a:r>
            <a:r>
              <a:rPr lang="en-US" sz="2400" dirty="0"/>
              <a:t>The matrix in the diagram consists of </a:t>
            </a:r>
            <a:r>
              <a:rPr lang="en-US" sz="2400" i="1" dirty="0"/>
              <a:t>n</a:t>
            </a:r>
            <a:r>
              <a:rPr lang="en-US" sz="2400" dirty="0"/>
              <a:t> </a:t>
            </a:r>
          </a:p>
          <a:p>
            <a:pPr marL="0" indent="0">
              <a:buNone/>
            </a:pPr>
            <a:r>
              <a:rPr lang="en-US" sz="2400" dirty="0"/>
              <a:t>points named </a:t>
            </a:r>
            <a:r>
              <a:rPr lang="en-US" sz="2400" i="1" dirty="0"/>
              <a:t>x</a:t>
            </a:r>
            <a:r>
              <a:rPr lang="en-US" sz="2400" dirty="0"/>
              <a:t>, and the </a:t>
            </a:r>
            <a:r>
              <a:rPr lang="en-US" sz="2400" i="1" dirty="0"/>
              <a:t>d(</a:t>
            </a:r>
            <a:r>
              <a:rPr lang="en-US" sz="2400" i="1" dirty="0" err="1"/>
              <a:t>x</a:t>
            </a:r>
            <a:r>
              <a:rPr lang="en-US" sz="2400" i="1" baseline="-25000" dirty="0" err="1"/>
              <a:t>i</a:t>
            </a:r>
            <a:r>
              <a:rPr lang="en-US" sz="2400" i="1" dirty="0" err="1"/>
              <a:t>,x</a:t>
            </a:r>
            <a:r>
              <a:rPr lang="en-US" sz="2400" i="1" baseline="-25000" dirty="0" err="1"/>
              <a:t>j</a:t>
            </a:r>
            <a:r>
              <a:rPr lang="en-US" sz="2400" i="1" dirty="0"/>
              <a:t>)</a:t>
            </a:r>
            <a:r>
              <a:rPr lang="en-US" sz="2400" dirty="0"/>
              <a:t> represents the </a:t>
            </a:r>
          </a:p>
          <a:p>
            <a:pPr marL="0" indent="0">
              <a:buNone/>
            </a:pPr>
            <a:r>
              <a:rPr lang="en-US" sz="2400" dirty="0"/>
              <a:t>distance between the points.</a:t>
            </a:r>
          </a:p>
          <a:p>
            <a:r>
              <a:rPr lang="en-US" sz="2400" dirty="0"/>
              <a:t>After forming the matrix, we use linkage function to group the data points in a cluster.</a:t>
            </a:r>
          </a:p>
          <a:p>
            <a:endParaRPr lang="en-CA" sz="2400" dirty="0"/>
          </a:p>
          <a:p>
            <a:pPr marL="0" indent="0">
              <a:buNone/>
            </a:pPr>
            <a:endParaRPr lang="en-CA" dirty="0"/>
          </a:p>
        </p:txBody>
      </p:sp>
      <p:sp>
        <p:nvSpPr>
          <p:cNvPr id="4" name="Slide Number Placeholder 3">
            <a:extLst>
              <a:ext uri="{FF2B5EF4-FFF2-40B4-BE49-F238E27FC236}">
                <a16:creationId xmlns:a16="http://schemas.microsoft.com/office/drawing/2014/main" id="{41800104-DC28-278C-A306-F7887FB8AC9E}"/>
              </a:ext>
            </a:extLst>
          </p:cNvPr>
          <p:cNvSpPr>
            <a:spLocks noGrp="1"/>
          </p:cNvSpPr>
          <p:nvPr>
            <p:ph type="sldNum" sz="quarter" idx="12"/>
          </p:nvPr>
        </p:nvSpPr>
        <p:spPr>
          <a:xfrm>
            <a:off x="87086" y="6234627"/>
            <a:ext cx="2743200" cy="365125"/>
          </a:xfrm>
        </p:spPr>
        <p:txBody>
          <a:bodyPr/>
          <a:lstStyle/>
          <a:p>
            <a:fld id="{2DEBF6B5-A8B6-5742-91AE-8DC29EBB8E42}" type="slidenum">
              <a:rPr lang="en-US" smtClean="0"/>
              <a:t>10</a:t>
            </a:fld>
            <a:endParaRPr lang="en-US" dirty="0"/>
          </a:p>
        </p:txBody>
      </p:sp>
      <p:pic>
        <p:nvPicPr>
          <p:cNvPr id="6" name="Picture 5">
            <a:extLst>
              <a:ext uri="{FF2B5EF4-FFF2-40B4-BE49-F238E27FC236}">
                <a16:creationId xmlns:a16="http://schemas.microsoft.com/office/drawing/2014/main" id="{2FA74F8B-A3EA-47B0-6978-69C68F00FD5A}"/>
              </a:ext>
            </a:extLst>
          </p:cNvPr>
          <p:cNvPicPr>
            <a:picLocks noChangeAspect="1"/>
          </p:cNvPicPr>
          <p:nvPr/>
        </p:nvPicPr>
        <p:blipFill>
          <a:blip r:embed="rId2"/>
          <a:stretch>
            <a:fillRect/>
          </a:stretch>
        </p:blipFill>
        <p:spPr>
          <a:xfrm>
            <a:off x="6226515" y="1767962"/>
            <a:ext cx="5675112" cy="1503273"/>
          </a:xfrm>
          <a:prstGeom prst="rect">
            <a:avLst/>
          </a:prstGeom>
        </p:spPr>
      </p:pic>
      <p:sp>
        <p:nvSpPr>
          <p:cNvPr id="7" name="TextBox 6">
            <a:extLst>
              <a:ext uri="{FF2B5EF4-FFF2-40B4-BE49-F238E27FC236}">
                <a16:creationId xmlns:a16="http://schemas.microsoft.com/office/drawing/2014/main" id="{F0D754CB-07E5-2730-8F0F-DDAED21DCFA4}"/>
              </a:ext>
            </a:extLst>
          </p:cNvPr>
          <p:cNvSpPr txBox="1"/>
          <p:nvPr/>
        </p:nvSpPr>
        <p:spPr>
          <a:xfrm>
            <a:off x="7798157" y="3322458"/>
            <a:ext cx="2614411" cy="276999"/>
          </a:xfrm>
          <a:prstGeom prst="rect">
            <a:avLst/>
          </a:prstGeom>
          <a:noFill/>
        </p:spPr>
        <p:txBody>
          <a:bodyPr wrap="square" rtlCol="0">
            <a:spAutoFit/>
          </a:bodyPr>
          <a:lstStyle/>
          <a:p>
            <a:r>
              <a:rPr lang="en-CA" sz="1200" dirty="0"/>
              <a:t>Source: </a:t>
            </a:r>
            <a:r>
              <a:rPr lang="en-CA" sz="1200" dirty="0">
                <a:hlinkClick r:id="rId3"/>
              </a:rPr>
              <a:t>https://tinyurl.com/va9zr4nr</a:t>
            </a:r>
            <a:endParaRPr lang="en-CA" sz="1200" dirty="0"/>
          </a:p>
        </p:txBody>
      </p:sp>
    </p:spTree>
    <p:extLst>
      <p:ext uri="{BB962C8B-B14F-4D97-AF65-F5344CB8AC3E}">
        <p14:creationId xmlns:p14="http://schemas.microsoft.com/office/powerpoint/2010/main" val="3649150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3633-0EDE-27D4-8CF7-B50F8EF8D25F}"/>
              </a:ext>
            </a:extLst>
          </p:cNvPr>
          <p:cNvSpPr>
            <a:spLocks noGrp="1"/>
          </p:cNvSpPr>
          <p:nvPr>
            <p:ph type="title"/>
          </p:nvPr>
        </p:nvSpPr>
        <p:spPr/>
        <p:txBody>
          <a:bodyPr/>
          <a:lstStyle/>
          <a:p>
            <a:r>
              <a:rPr lang="en-CA" dirty="0"/>
              <a:t>Linkage Functions</a:t>
            </a:r>
          </a:p>
        </p:txBody>
      </p:sp>
      <p:sp>
        <p:nvSpPr>
          <p:cNvPr id="3" name="Content Placeholder 2">
            <a:extLst>
              <a:ext uri="{FF2B5EF4-FFF2-40B4-BE49-F238E27FC236}">
                <a16:creationId xmlns:a16="http://schemas.microsoft.com/office/drawing/2014/main" id="{B7A90A78-521E-A0F3-7462-1FAB08DE87B2}"/>
              </a:ext>
            </a:extLst>
          </p:cNvPr>
          <p:cNvSpPr>
            <a:spLocks noGrp="1"/>
          </p:cNvSpPr>
          <p:nvPr>
            <p:ph idx="1"/>
          </p:nvPr>
        </p:nvSpPr>
        <p:spPr/>
        <p:txBody>
          <a:bodyPr/>
          <a:lstStyle/>
          <a:p>
            <a:r>
              <a:rPr lang="en-CA" dirty="0"/>
              <a:t>These are the functions that take in the distance information and returns </a:t>
            </a:r>
            <a:r>
              <a:rPr lang="en-US" dirty="0"/>
              <a:t>groups pairs of objects into clusters based on their similarity.</a:t>
            </a:r>
          </a:p>
          <a:p>
            <a:r>
              <a:rPr lang="en-US" dirty="0"/>
              <a:t>The most common Linkage methods are </a:t>
            </a:r>
          </a:p>
          <a:p>
            <a:pPr marL="514350" indent="-514350">
              <a:buAutoNum type="arabicPeriod"/>
            </a:pPr>
            <a:r>
              <a:rPr lang="en-US" dirty="0"/>
              <a:t>Single Linkage</a:t>
            </a:r>
          </a:p>
          <a:p>
            <a:pPr marL="514350" indent="-514350">
              <a:buAutoNum type="arabicPeriod"/>
            </a:pPr>
            <a:r>
              <a:rPr lang="en-US" dirty="0"/>
              <a:t>Complete Linkage</a:t>
            </a:r>
          </a:p>
          <a:p>
            <a:pPr marL="514350" indent="-514350">
              <a:buAutoNum type="arabicPeriod"/>
            </a:pPr>
            <a:r>
              <a:rPr lang="en-US" dirty="0"/>
              <a:t>Centroid Linkage</a:t>
            </a:r>
          </a:p>
          <a:p>
            <a:pPr marL="514350" indent="-514350">
              <a:buAutoNum type="arabicPeriod"/>
            </a:pPr>
            <a:r>
              <a:rPr lang="en-CA" dirty="0"/>
              <a:t>Average Linkage</a:t>
            </a:r>
          </a:p>
          <a:p>
            <a:pPr marL="514350" indent="-514350">
              <a:buAutoNum type="arabicPeriod"/>
            </a:pPr>
            <a:r>
              <a:rPr lang="en-CA" dirty="0"/>
              <a:t>Ward Linkage</a:t>
            </a:r>
          </a:p>
        </p:txBody>
      </p:sp>
      <p:sp>
        <p:nvSpPr>
          <p:cNvPr id="4" name="Slide Number Placeholder 3">
            <a:extLst>
              <a:ext uri="{FF2B5EF4-FFF2-40B4-BE49-F238E27FC236}">
                <a16:creationId xmlns:a16="http://schemas.microsoft.com/office/drawing/2014/main" id="{4EEDE605-0064-D55C-627F-241987FAD9F8}"/>
              </a:ext>
            </a:extLst>
          </p:cNvPr>
          <p:cNvSpPr>
            <a:spLocks noGrp="1"/>
          </p:cNvSpPr>
          <p:nvPr>
            <p:ph type="sldNum" sz="quarter" idx="12"/>
          </p:nvPr>
        </p:nvSpPr>
        <p:spPr>
          <a:xfrm>
            <a:off x="97972" y="6220280"/>
            <a:ext cx="2743200" cy="365125"/>
          </a:xfrm>
        </p:spPr>
        <p:txBody>
          <a:bodyPr/>
          <a:lstStyle/>
          <a:p>
            <a:fld id="{2DEBF6B5-A8B6-5742-91AE-8DC29EBB8E42}" type="slidenum">
              <a:rPr lang="en-US" smtClean="0"/>
              <a:t>11</a:t>
            </a:fld>
            <a:endParaRPr lang="en-US" dirty="0"/>
          </a:p>
        </p:txBody>
      </p:sp>
    </p:spTree>
    <p:extLst>
      <p:ext uri="{BB962C8B-B14F-4D97-AF65-F5344CB8AC3E}">
        <p14:creationId xmlns:p14="http://schemas.microsoft.com/office/powerpoint/2010/main" val="251214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3819-4ADE-F500-71AF-A13F38C92C94}"/>
              </a:ext>
            </a:extLst>
          </p:cNvPr>
          <p:cNvSpPr>
            <a:spLocks noGrp="1"/>
          </p:cNvSpPr>
          <p:nvPr>
            <p:ph type="title"/>
          </p:nvPr>
        </p:nvSpPr>
        <p:spPr>
          <a:xfrm>
            <a:off x="899810" y="0"/>
            <a:ext cx="3380527" cy="1642956"/>
          </a:xfrm>
        </p:spPr>
        <p:txBody>
          <a:bodyPr anchor="b">
            <a:normAutofit/>
          </a:bodyPr>
          <a:lstStyle/>
          <a:p>
            <a:r>
              <a:rPr lang="en-CA" sz="3600" dirty="0"/>
              <a:t>Single Linkage</a:t>
            </a:r>
          </a:p>
        </p:txBody>
      </p:sp>
      <p:sp>
        <p:nvSpPr>
          <p:cNvPr id="3" name="Content Placeholder 2">
            <a:extLst>
              <a:ext uri="{FF2B5EF4-FFF2-40B4-BE49-F238E27FC236}">
                <a16:creationId xmlns:a16="http://schemas.microsoft.com/office/drawing/2014/main" id="{E7BBE834-4088-E2EA-A1C1-07323C404293}"/>
              </a:ext>
            </a:extLst>
          </p:cNvPr>
          <p:cNvSpPr>
            <a:spLocks noGrp="1"/>
          </p:cNvSpPr>
          <p:nvPr>
            <p:ph idx="1"/>
          </p:nvPr>
        </p:nvSpPr>
        <p:spPr>
          <a:xfrm>
            <a:off x="856269" y="1943100"/>
            <a:ext cx="3380527" cy="3652157"/>
          </a:xfrm>
        </p:spPr>
        <p:txBody>
          <a:bodyPr>
            <a:normAutofit/>
          </a:bodyPr>
          <a:lstStyle/>
          <a:p>
            <a:r>
              <a:rPr lang="en-CA" sz="1800" dirty="0"/>
              <a:t>It uses minimum distance between points in the cluster as a way to measure distance between cluster</a:t>
            </a:r>
          </a:p>
          <a:p>
            <a:r>
              <a:rPr lang="en-CA" sz="1800" dirty="0"/>
              <a:t>It </a:t>
            </a:r>
            <a:r>
              <a:rPr lang="en-US" sz="1800" dirty="0"/>
              <a:t> is computed as D(</a:t>
            </a:r>
            <a:r>
              <a:rPr lang="en-US" sz="1800" dirty="0" err="1"/>
              <a:t>r,s</a:t>
            </a:r>
            <a:r>
              <a:rPr lang="en-US" sz="1800" dirty="0"/>
              <a:t>) = Min { d(</a:t>
            </a:r>
            <a:r>
              <a:rPr lang="en-US" sz="1800" dirty="0" err="1"/>
              <a:t>x,y</a:t>
            </a:r>
            <a:r>
              <a:rPr lang="en-US" sz="1800" dirty="0"/>
              <a:t>) : Where object x is in cluster a and object y is cluster b }</a:t>
            </a:r>
          </a:p>
          <a:p>
            <a:endParaRPr lang="en-US" sz="1600" dirty="0">
              <a:solidFill>
                <a:schemeClr val="tx2"/>
              </a:solidFill>
            </a:endParaRPr>
          </a:p>
          <a:p>
            <a:endParaRPr lang="en-US" sz="1600" dirty="0">
              <a:solidFill>
                <a:schemeClr val="tx2"/>
              </a:solidFill>
            </a:endParaRPr>
          </a:p>
          <a:p>
            <a:endParaRPr lang="en-CA" sz="1600" dirty="0">
              <a:solidFill>
                <a:schemeClr val="tx2"/>
              </a:solidFill>
            </a:endParaRPr>
          </a:p>
        </p:txBody>
      </p:sp>
      <p:pic>
        <p:nvPicPr>
          <p:cNvPr id="8" name="Picture 7">
            <a:extLst>
              <a:ext uri="{FF2B5EF4-FFF2-40B4-BE49-F238E27FC236}">
                <a16:creationId xmlns:a16="http://schemas.microsoft.com/office/drawing/2014/main" id="{6A54283C-7F2A-D9F2-1B46-7B96596556F8}"/>
              </a:ext>
            </a:extLst>
          </p:cNvPr>
          <p:cNvPicPr>
            <a:picLocks noChangeAspect="1"/>
          </p:cNvPicPr>
          <p:nvPr/>
        </p:nvPicPr>
        <p:blipFill>
          <a:blip r:embed="rId2"/>
          <a:stretch>
            <a:fillRect/>
          </a:stretch>
        </p:blipFill>
        <p:spPr>
          <a:xfrm>
            <a:off x="4994031" y="1411312"/>
            <a:ext cx="6588369" cy="4035375"/>
          </a:xfrm>
          <a:prstGeom prst="rect">
            <a:avLst/>
          </a:prstGeom>
        </p:spPr>
      </p:pic>
      <p:sp>
        <p:nvSpPr>
          <p:cNvPr id="4" name="Slide Number Placeholder 3">
            <a:extLst>
              <a:ext uri="{FF2B5EF4-FFF2-40B4-BE49-F238E27FC236}">
                <a16:creationId xmlns:a16="http://schemas.microsoft.com/office/drawing/2014/main" id="{702CEF16-C521-72DD-E497-B568F06B0BCE}"/>
              </a:ext>
            </a:extLst>
          </p:cNvPr>
          <p:cNvSpPr>
            <a:spLocks noGrp="1"/>
          </p:cNvSpPr>
          <p:nvPr>
            <p:ph type="sldNum" sz="quarter" idx="12"/>
          </p:nvPr>
        </p:nvSpPr>
        <p:spPr>
          <a:xfrm>
            <a:off x="64224" y="6258378"/>
            <a:ext cx="548640" cy="365125"/>
          </a:xfrm>
        </p:spPr>
        <p:txBody>
          <a:bodyPr>
            <a:normAutofit/>
          </a:bodyPr>
          <a:lstStyle/>
          <a:p>
            <a:pPr>
              <a:lnSpc>
                <a:spcPct val="90000"/>
              </a:lnSpc>
              <a:spcAft>
                <a:spcPts val="600"/>
              </a:spcAft>
            </a:pPr>
            <a:fld id="{2DEBF6B5-A8B6-5742-91AE-8DC29EBB8E42}" type="slidenum">
              <a:rPr lang="en-US">
                <a:solidFill>
                  <a:schemeClr val="tx2"/>
                </a:solidFill>
              </a:rPr>
              <a:pPr>
                <a:lnSpc>
                  <a:spcPct val="90000"/>
                </a:lnSpc>
                <a:spcAft>
                  <a:spcPts val="600"/>
                </a:spcAft>
              </a:pPr>
              <a:t>12</a:t>
            </a:fld>
            <a:endParaRPr lang="en-US" dirty="0">
              <a:solidFill>
                <a:schemeClr val="tx2"/>
              </a:solidFill>
            </a:endParaRPr>
          </a:p>
        </p:txBody>
      </p:sp>
      <p:sp>
        <p:nvSpPr>
          <p:cNvPr id="9" name="TextBox 8">
            <a:extLst>
              <a:ext uri="{FF2B5EF4-FFF2-40B4-BE49-F238E27FC236}">
                <a16:creationId xmlns:a16="http://schemas.microsoft.com/office/drawing/2014/main" id="{71B129E4-2A64-2031-1884-0020FB984367}"/>
              </a:ext>
            </a:extLst>
          </p:cNvPr>
          <p:cNvSpPr txBox="1"/>
          <p:nvPr/>
        </p:nvSpPr>
        <p:spPr>
          <a:xfrm>
            <a:off x="6775101" y="5595257"/>
            <a:ext cx="3026228" cy="307777"/>
          </a:xfrm>
          <a:prstGeom prst="rect">
            <a:avLst/>
          </a:prstGeom>
          <a:noFill/>
        </p:spPr>
        <p:txBody>
          <a:bodyPr wrap="square" rtlCol="0">
            <a:spAutoFit/>
          </a:bodyPr>
          <a:lstStyle/>
          <a:p>
            <a:r>
              <a:rPr lang="en-CA" sz="1400" dirty="0"/>
              <a:t>Source: </a:t>
            </a:r>
            <a:r>
              <a:rPr lang="en-CA" sz="1400" dirty="0">
                <a:hlinkClick r:id="rId3"/>
              </a:rPr>
              <a:t>https://tinyurl.com/y2b98xb4</a:t>
            </a:r>
            <a:endParaRPr lang="en-CA" sz="1400" dirty="0"/>
          </a:p>
        </p:txBody>
      </p:sp>
    </p:spTree>
    <p:extLst>
      <p:ext uri="{BB962C8B-B14F-4D97-AF65-F5344CB8AC3E}">
        <p14:creationId xmlns:p14="http://schemas.microsoft.com/office/powerpoint/2010/main" val="1290853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3819-4ADE-F500-71AF-A13F38C92C94}"/>
              </a:ext>
            </a:extLst>
          </p:cNvPr>
          <p:cNvSpPr>
            <a:spLocks noGrp="1"/>
          </p:cNvSpPr>
          <p:nvPr>
            <p:ph type="title"/>
          </p:nvPr>
        </p:nvSpPr>
        <p:spPr>
          <a:xfrm>
            <a:off x="899811" y="0"/>
            <a:ext cx="3531252" cy="1642956"/>
          </a:xfrm>
        </p:spPr>
        <p:txBody>
          <a:bodyPr anchor="b">
            <a:normAutofit/>
          </a:bodyPr>
          <a:lstStyle/>
          <a:p>
            <a:r>
              <a:rPr lang="en-CA" sz="3600" dirty="0"/>
              <a:t>Complete Linkage</a:t>
            </a:r>
          </a:p>
        </p:txBody>
      </p:sp>
      <p:sp>
        <p:nvSpPr>
          <p:cNvPr id="3" name="Content Placeholder 2">
            <a:extLst>
              <a:ext uri="{FF2B5EF4-FFF2-40B4-BE49-F238E27FC236}">
                <a16:creationId xmlns:a16="http://schemas.microsoft.com/office/drawing/2014/main" id="{E7BBE834-4088-E2EA-A1C1-07323C404293}"/>
              </a:ext>
            </a:extLst>
          </p:cNvPr>
          <p:cNvSpPr>
            <a:spLocks noGrp="1"/>
          </p:cNvSpPr>
          <p:nvPr>
            <p:ph idx="1"/>
          </p:nvPr>
        </p:nvSpPr>
        <p:spPr>
          <a:xfrm>
            <a:off x="899811" y="2596242"/>
            <a:ext cx="3380527" cy="3652157"/>
          </a:xfrm>
        </p:spPr>
        <p:txBody>
          <a:bodyPr>
            <a:normAutofit/>
          </a:bodyPr>
          <a:lstStyle/>
          <a:p>
            <a:r>
              <a:rPr lang="en-CA" sz="1600" dirty="0"/>
              <a:t>It uses maximum distance between points in the cluster as a way to measure distance between cluster</a:t>
            </a:r>
          </a:p>
          <a:p>
            <a:r>
              <a:rPr lang="en-CA" sz="1600" dirty="0"/>
              <a:t>It </a:t>
            </a:r>
            <a:r>
              <a:rPr lang="en-US" sz="1600" dirty="0"/>
              <a:t> is computed as D(</a:t>
            </a:r>
            <a:r>
              <a:rPr lang="en-US" sz="1600" dirty="0" err="1"/>
              <a:t>r,s</a:t>
            </a:r>
            <a:r>
              <a:rPr lang="en-US" sz="1600" dirty="0"/>
              <a:t>) = Max { d(</a:t>
            </a:r>
            <a:r>
              <a:rPr lang="en-US" sz="1600" dirty="0" err="1"/>
              <a:t>x,y</a:t>
            </a:r>
            <a:r>
              <a:rPr lang="en-US" sz="1600" dirty="0"/>
              <a:t>) : Where object x is in cluster a and object y is cluster b }</a:t>
            </a:r>
          </a:p>
          <a:p>
            <a:endParaRPr lang="en-US" sz="1600" dirty="0">
              <a:solidFill>
                <a:schemeClr val="tx2"/>
              </a:solidFill>
            </a:endParaRPr>
          </a:p>
          <a:p>
            <a:endParaRPr lang="en-US" sz="1600" dirty="0">
              <a:solidFill>
                <a:schemeClr val="tx2"/>
              </a:solidFill>
            </a:endParaRPr>
          </a:p>
          <a:p>
            <a:endParaRPr lang="en-CA" sz="1600" dirty="0">
              <a:solidFill>
                <a:schemeClr val="tx2"/>
              </a:solidFill>
            </a:endParaRPr>
          </a:p>
        </p:txBody>
      </p:sp>
      <p:pic>
        <p:nvPicPr>
          <p:cNvPr id="6" name="Picture 5">
            <a:extLst>
              <a:ext uri="{FF2B5EF4-FFF2-40B4-BE49-F238E27FC236}">
                <a16:creationId xmlns:a16="http://schemas.microsoft.com/office/drawing/2014/main" id="{CFCFE617-5FE6-1730-C7D7-A2F9667E1713}"/>
              </a:ext>
            </a:extLst>
          </p:cNvPr>
          <p:cNvPicPr>
            <a:picLocks noChangeAspect="1"/>
          </p:cNvPicPr>
          <p:nvPr/>
        </p:nvPicPr>
        <p:blipFill>
          <a:blip r:embed="rId2"/>
          <a:stretch>
            <a:fillRect/>
          </a:stretch>
        </p:blipFill>
        <p:spPr>
          <a:xfrm>
            <a:off x="4994031" y="1411312"/>
            <a:ext cx="6588369" cy="4035375"/>
          </a:xfrm>
          <a:prstGeom prst="rect">
            <a:avLst/>
          </a:prstGeom>
        </p:spPr>
      </p:pic>
      <p:sp>
        <p:nvSpPr>
          <p:cNvPr id="4" name="Slide Number Placeholder 3">
            <a:extLst>
              <a:ext uri="{FF2B5EF4-FFF2-40B4-BE49-F238E27FC236}">
                <a16:creationId xmlns:a16="http://schemas.microsoft.com/office/drawing/2014/main" id="{702CEF16-C521-72DD-E497-B568F06B0BCE}"/>
              </a:ext>
            </a:extLst>
          </p:cNvPr>
          <p:cNvSpPr>
            <a:spLocks noGrp="1"/>
          </p:cNvSpPr>
          <p:nvPr>
            <p:ph type="sldNum" sz="quarter" idx="12"/>
          </p:nvPr>
        </p:nvSpPr>
        <p:spPr>
          <a:xfrm>
            <a:off x="75109" y="6248399"/>
            <a:ext cx="548640" cy="365125"/>
          </a:xfrm>
        </p:spPr>
        <p:txBody>
          <a:bodyPr>
            <a:normAutofit/>
          </a:bodyPr>
          <a:lstStyle/>
          <a:p>
            <a:pPr>
              <a:lnSpc>
                <a:spcPct val="90000"/>
              </a:lnSpc>
              <a:spcAft>
                <a:spcPts val="600"/>
              </a:spcAft>
            </a:pPr>
            <a:fld id="{2DEBF6B5-A8B6-5742-91AE-8DC29EBB8E42}" type="slidenum">
              <a:rPr lang="en-US">
                <a:solidFill>
                  <a:schemeClr val="tx2"/>
                </a:solidFill>
              </a:rPr>
              <a:pPr>
                <a:lnSpc>
                  <a:spcPct val="90000"/>
                </a:lnSpc>
                <a:spcAft>
                  <a:spcPts val="600"/>
                </a:spcAft>
              </a:pPr>
              <a:t>13</a:t>
            </a:fld>
            <a:endParaRPr lang="en-US" dirty="0">
              <a:solidFill>
                <a:schemeClr val="tx2"/>
              </a:solidFill>
            </a:endParaRPr>
          </a:p>
        </p:txBody>
      </p:sp>
      <p:sp>
        <p:nvSpPr>
          <p:cNvPr id="7" name="TextBox 6">
            <a:extLst>
              <a:ext uri="{FF2B5EF4-FFF2-40B4-BE49-F238E27FC236}">
                <a16:creationId xmlns:a16="http://schemas.microsoft.com/office/drawing/2014/main" id="{44A0DB2E-1A8C-E066-36C5-8D2A4A21326A}"/>
              </a:ext>
            </a:extLst>
          </p:cNvPr>
          <p:cNvSpPr txBox="1"/>
          <p:nvPr/>
        </p:nvSpPr>
        <p:spPr>
          <a:xfrm>
            <a:off x="6765471" y="5551714"/>
            <a:ext cx="2993572" cy="584775"/>
          </a:xfrm>
          <a:prstGeom prst="rect">
            <a:avLst/>
          </a:prstGeom>
          <a:noFill/>
        </p:spPr>
        <p:txBody>
          <a:bodyPr wrap="square" rtlCol="0">
            <a:spAutoFit/>
          </a:bodyPr>
          <a:lstStyle/>
          <a:p>
            <a:r>
              <a:rPr lang="en-CA" sz="1400" dirty="0"/>
              <a:t>Source: </a:t>
            </a:r>
            <a:r>
              <a:rPr lang="en-CA" sz="1400" dirty="0">
                <a:hlinkClick r:id="rId3"/>
              </a:rPr>
              <a:t>https://tinyurl.com/y2b98xb4</a:t>
            </a:r>
            <a:endParaRPr lang="en-CA" sz="1400" dirty="0"/>
          </a:p>
          <a:p>
            <a:endParaRPr lang="en-CA" dirty="0"/>
          </a:p>
        </p:txBody>
      </p:sp>
    </p:spTree>
    <p:extLst>
      <p:ext uri="{BB962C8B-B14F-4D97-AF65-F5344CB8AC3E}">
        <p14:creationId xmlns:p14="http://schemas.microsoft.com/office/powerpoint/2010/main" val="1747865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3819-4ADE-F500-71AF-A13F38C92C94}"/>
              </a:ext>
            </a:extLst>
          </p:cNvPr>
          <p:cNvSpPr>
            <a:spLocks noGrp="1"/>
          </p:cNvSpPr>
          <p:nvPr>
            <p:ph type="title"/>
          </p:nvPr>
        </p:nvSpPr>
        <p:spPr>
          <a:xfrm>
            <a:off x="899811" y="0"/>
            <a:ext cx="3380527" cy="1642956"/>
          </a:xfrm>
        </p:spPr>
        <p:txBody>
          <a:bodyPr anchor="b">
            <a:normAutofit/>
          </a:bodyPr>
          <a:lstStyle/>
          <a:p>
            <a:r>
              <a:rPr lang="en-CA" sz="3600" dirty="0"/>
              <a:t>Centroid Linkage</a:t>
            </a:r>
          </a:p>
        </p:txBody>
      </p:sp>
      <p:sp>
        <p:nvSpPr>
          <p:cNvPr id="3" name="Content Placeholder 2">
            <a:extLst>
              <a:ext uri="{FF2B5EF4-FFF2-40B4-BE49-F238E27FC236}">
                <a16:creationId xmlns:a16="http://schemas.microsoft.com/office/drawing/2014/main" id="{E7BBE834-4088-E2EA-A1C1-07323C404293}"/>
              </a:ext>
            </a:extLst>
          </p:cNvPr>
          <p:cNvSpPr>
            <a:spLocks noGrp="1"/>
          </p:cNvSpPr>
          <p:nvPr>
            <p:ph idx="1"/>
          </p:nvPr>
        </p:nvSpPr>
        <p:spPr>
          <a:xfrm>
            <a:off x="899811" y="2596242"/>
            <a:ext cx="3380527" cy="3652157"/>
          </a:xfrm>
        </p:spPr>
        <p:txBody>
          <a:bodyPr>
            <a:normAutofit/>
          </a:bodyPr>
          <a:lstStyle/>
          <a:p>
            <a:r>
              <a:rPr lang="en-CA" sz="1600" dirty="0"/>
              <a:t>It uses distance between centroids of the cluster as a way to measure the distance between clusters.</a:t>
            </a:r>
          </a:p>
          <a:p>
            <a:r>
              <a:rPr lang="en-CA" sz="1600" dirty="0"/>
              <a:t>It </a:t>
            </a:r>
            <a:r>
              <a:rPr lang="en-US" sz="1600" dirty="0"/>
              <a:t> is computed as D(</a:t>
            </a:r>
            <a:r>
              <a:rPr lang="en-US" sz="1600" dirty="0" err="1"/>
              <a:t>r,s</a:t>
            </a:r>
            <a:r>
              <a:rPr lang="en-US" sz="1600" dirty="0"/>
              <a:t>) ={ d(x̄, ȳ) : Where x̄ is the mean vector of cluster a and ȳ is the mean of cluster b  }</a:t>
            </a:r>
          </a:p>
          <a:p>
            <a:endParaRPr lang="en-US" sz="1600" dirty="0"/>
          </a:p>
          <a:p>
            <a:endParaRPr lang="en-US" sz="1600" dirty="0">
              <a:solidFill>
                <a:schemeClr val="tx2"/>
              </a:solidFill>
            </a:endParaRPr>
          </a:p>
          <a:p>
            <a:endParaRPr lang="en-CA" sz="1600" dirty="0">
              <a:solidFill>
                <a:schemeClr val="tx2"/>
              </a:solidFill>
            </a:endParaRPr>
          </a:p>
        </p:txBody>
      </p:sp>
      <p:pic>
        <p:nvPicPr>
          <p:cNvPr id="8" name="Picture 7" descr="A graph of a graph of a graph&#10;&#10;Description automatically generated with medium confidence">
            <a:extLst>
              <a:ext uri="{FF2B5EF4-FFF2-40B4-BE49-F238E27FC236}">
                <a16:creationId xmlns:a16="http://schemas.microsoft.com/office/drawing/2014/main" id="{9F264F95-EDC5-C2D0-BAE9-0488DFB9C45F}"/>
              </a:ext>
            </a:extLst>
          </p:cNvPr>
          <p:cNvPicPr>
            <a:picLocks noChangeAspect="1"/>
          </p:cNvPicPr>
          <p:nvPr/>
        </p:nvPicPr>
        <p:blipFill>
          <a:blip r:embed="rId2"/>
          <a:stretch>
            <a:fillRect/>
          </a:stretch>
        </p:blipFill>
        <p:spPr>
          <a:xfrm>
            <a:off x="4994031" y="1411312"/>
            <a:ext cx="6588369" cy="4035375"/>
          </a:xfrm>
          <a:prstGeom prst="rect">
            <a:avLst/>
          </a:prstGeom>
        </p:spPr>
      </p:pic>
      <p:sp>
        <p:nvSpPr>
          <p:cNvPr id="4" name="Slide Number Placeholder 3">
            <a:extLst>
              <a:ext uri="{FF2B5EF4-FFF2-40B4-BE49-F238E27FC236}">
                <a16:creationId xmlns:a16="http://schemas.microsoft.com/office/drawing/2014/main" id="{702CEF16-C521-72DD-E497-B568F06B0BCE}"/>
              </a:ext>
            </a:extLst>
          </p:cNvPr>
          <p:cNvSpPr>
            <a:spLocks noGrp="1"/>
          </p:cNvSpPr>
          <p:nvPr>
            <p:ph type="sldNum" sz="quarter" idx="12"/>
          </p:nvPr>
        </p:nvSpPr>
        <p:spPr>
          <a:xfrm>
            <a:off x="69666" y="6248399"/>
            <a:ext cx="548640" cy="365125"/>
          </a:xfrm>
        </p:spPr>
        <p:txBody>
          <a:bodyPr>
            <a:normAutofit/>
          </a:bodyPr>
          <a:lstStyle/>
          <a:p>
            <a:pPr>
              <a:lnSpc>
                <a:spcPct val="90000"/>
              </a:lnSpc>
              <a:spcAft>
                <a:spcPts val="600"/>
              </a:spcAft>
            </a:pPr>
            <a:fld id="{2DEBF6B5-A8B6-5742-91AE-8DC29EBB8E42}" type="slidenum">
              <a:rPr lang="en-US" smtClean="0">
                <a:solidFill>
                  <a:schemeClr val="tx2"/>
                </a:solidFill>
              </a:rPr>
              <a:pPr>
                <a:lnSpc>
                  <a:spcPct val="90000"/>
                </a:lnSpc>
                <a:spcAft>
                  <a:spcPts val="600"/>
                </a:spcAft>
              </a:pPr>
              <a:t>14</a:t>
            </a:fld>
            <a:endParaRPr lang="en-US">
              <a:solidFill>
                <a:schemeClr val="tx2"/>
              </a:solidFill>
            </a:endParaRPr>
          </a:p>
        </p:txBody>
      </p:sp>
      <p:sp>
        <p:nvSpPr>
          <p:cNvPr id="13" name="TextBox 12">
            <a:extLst>
              <a:ext uri="{FF2B5EF4-FFF2-40B4-BE49-F238E27FC236}">
                <a16:creationId xmlns:a16="http://schemas.microsoft.com/office/drawing/2014/main" id="{898CD605-B787-0875-DE77-1746C84936A6}"/>
              </a:ext>
            </a:extLst>
          </p:cNvPr>
          <p:cNvSpPr txBox="1"/>
          <p:nvPr/>
        </p:nvSpPr>
        <p:spPr>
          <a:xfrm>
            <a:off x="6787243" y="5529943"/>
            <a:ext cx="3064328" cy="307777"/>
          </a:xfrm>
          <a:prstGeom prst="rect">
            <a:avLst/>
          </a:prstGeom>
          <a:noFill/>
        </p:spPr>
        <p:txBody>
          <a:bodyPr wrap="square" rtlCol="0">
            <a:spAutoFit/>
          </a:bodyPr>
          <a:lstStyle/>
          <a:p>
            <a:r>
              <a:rPr lang="en-CA" sz="1400" dirty="0"/>
              <a:t>Source: </a:t>
            </a:r>
            <a:r>
              <a:rPr lang="en-CA" sz="1400" dirty="0">
                <a:hlinkClick r:id="rId3"/>
              </a:rPr>
              <a:t>https://tinyurl.com/y2b98xb4</a:t>
            </a:r>
            <a:endParaRPr lang="en-CA" sz="1400" dirty="0"/>
          </a:p>
        </p:txBody>
      </p:sp>
    </p:spTree>
    <p:extLst>
      <p:ext uri="{BB962C8B-B14F-4D97-AF65-F5344CB8AC3E}">
        <p14:creationId xmlns:p14="http://schemas.microsoft.com/office/powerpoint/2010/main" val="1813246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3819-4ADE-F500-71AF-A13F38C92C94}"/>
              </a:ext>
            </a:extLst>
          </p:cNvPr>
          <p:cNvSpPr>
            <a:spLocks noGrp="1"/>
          </p:cNvSpPr>
          <p:nvPr>
            <p:ph type="title"/>
          </p:nvPr>
        </p:nvSpPr>
        <p:spPr>
          <a:xfrm>
            <a:off x="899811" y="0"/>
            <a:ext cx="3380527" cy="1642956"/>
          </a:xfrm>
        </p:spPr>
        <p:txBody>
          <a:bodyPr anchor="b">
            <a:normAutofit/>
          </a:bodyPr>
          <a:lstStyle/>
          <a:p>
            <a:r>
              <a:rPr lang="en-CA" sz="3600" dirty="0"/>
              <a:t>Average Linkage</a:t>
            </a:r>
            <a:endParaRPr lang="en-CA" sz="3600" dirty="0">
              <a:solidFill>
                <a:schemeClr val="tx2"/>
              </a:solidFill>
            </a:endParaRPr>
          </a:p>
        </p:txBody>
      </p:sp>
      <p:sp>
        <p:nvSpPr>
          <p:cNvPr id="3" name="Content Placeholder 2">
            <a:extLst>
              <a:ext uri="{FF2B5EF4-FFF2-40B4-BE49-F238E27FC236}">
                <a16:creationId xmlns:a16="http://schemas.microsoft.com/office/drawing/2014/main" id="{E7BBE834-4088-E2EA-A1C1-07323C404293}"/>
              </a:ext>
            </a:extLst>
          </p:cNvPr>
          <p:cNvSpPr>
            <a:spLocks noGrp="1"/>
          </p:cNvSpPr>
          <p:nvPr>
            <p:ph idx="1"/>
          </p:nvPr>
        </p:nvSpPr>
        <p:spPr>
          <a:xfrm>
            <a:off x="899811" y="2596242"/>
            <a:ext cx="3380527" cy="3652157"/>
          </a:xfrm>
        </p:spPr>
        <p:txBody>
          <a:bodyPr>
            <a:normAutofit/>
          </a:bodyPr>
          <a:lstStyle/>
          <a:p>
            <a:r>
              <a:rPr lang="en-CA" sz="1600" dirty="0"/>
              <a:t>It uses distance between all pair of objects </a:t>
            </a:r>
            <a:r>
              <a:rPr lang="en-US" sz="1600" dirty="0"/>
              <a:t>where each pair is made up of one object from each group. </a:t>
            </a:r>
            <a:endParaRPr lang="en-CA" sz="1600" dirty="0"/>
          </a:p>
          <a:p>
            <a:r>
              <a:rPr lang="en-CA" sz="1600" dirty="0"/>
              <a:t>It </a:t>
            </a:r>
            <a:r>
              <a:rPr lang="en-US" sz="1600" dirty="0"/>
              <a:t> is computed as </a:t>
            </a:r>
            <a:r>
              <a:rPr lang="pt-BR" sz="1600" dirty="0"/>
              <a:t>D(r,s) = T(rs) / { N(r) * N(s)}  </a:t>
            </a:r>
          </a:p>
          <a:p>
            <a:r>
              <a:rPr lang="en-US" sz="1600" dirty="0"/>
              <a:t>Here T(</a:t>
            </a:r>
            <a:r>
              <a:rPr lang="en-US" sz="1600" dirty="0" err="1"/>
              <a:t>rs</a:t>
            </a:r>
            <a:r>
              <a:rPr lang="en-US" sz="1600" dirty="0"/>
              <a:t>) is the sum of all pairwise distances between cluster r and cluster s. N(r) and N(s) are the sizes of the clusters r and s, respectively.</a:t>
            </a:r>
          </a:p>
          <a:p>
            <a:endParaRPr lang="en-US" sz="1600" dirty="0"/>
          </a:p>
          <a:p>
            <a:endParaRPr lang="en-US" sz="1600" dirty="0">
              <a:solidFill>
                <a:schemeClr val="tx2"/>
              </a:solidFill>
            </a:endParaRPr>
          </a:p>
          <a:p>
            <a:endParaRPr lang="en-US" sz="1600" dirty="0">
              <a:solidFill>
                <a:schemeClr val="tx2"/>
              </a:solidFill>
            </a:endParaRPr>
          </a:p>
          <a:p>
            <a:endParaRPr lang="en-CA" sz="1600" dirty="0">
              <a:solidFill>
                <a:schemeClr val="tx2"/>
              </a:solidFill>
            </a:endParaRPr>
          </a:p>
        </p:txBody>
      </p:sp>
      <p:sp>
        <p:nvSpPr>
          <p:cNvPr id="4" name="Slide Number Placeholder 3">
            <a:extLst>
              <a:ext uri="{FF2B5EF4-FFF2-40B4-BE49-F238E27FC236}">
                <a16:creationId xmlns:a16="http://schemas.microsoft.com/office/drawing/2014/main" id="{702CEF16-C521-72DD-E497-B568F06B0BCE}"/>
              </a:ext>
            </a:extLst>
          </p:cNvPr>
          <p:cNvSpPr>
            <a:spLocks noGrp="1"/>
          </p:cNvSpPr>
          <p:nvPr>
            <p:ph type="sldNum" sz="quarter" idx="12"/>
          </p:nvPr>
        </p:nvSpPr>
        <p:spPr>
          <a:xfrm>
            <a:off x="75109" y="6248399"/>
            <a:ext cx="548640" cy="365125"/>
          </a:xfrm>
        </p:spPr>
        <p:txBody>
          <a:bodyPr>
            <a:normAutofit/>
          </a:bodyPr>
          <a:lstStyle/>
          <a:p>
            <a:pPr>
              <a:lnSpc>
                <a:spcPct val="90000"/>
              </a:lnSpc>
              <a:spcAft>
                <a:spcPts val="600"/>
              </a:spcAft>
            </a:pPr>
            <a:fld id="{2DEBF6B5-A8B6-5742-91AE-8DC29EBB8E42}" type="slidenum">
              <a:rPr lang="en-US" smtClean="0">
                <a:solidFill>
                  <a:schemeClr val="tx2"/>
                </a:solidFill>
              </a:rPr>
              <a:pPr>
                <a:lnSpc>
                  <a:spcPct val="90000"/>
                </a:lnSpc>
                <a:spcAft>
                  <a:spcPts val="600"/>
                </a:spcAft>
              </a:pPr>
              <a:t>15</a:t>
            </a:fld>
            <a:endParaRPr lang="en-US">
              <a:solidFill>
                <a:schemeClr val="tx2"/>
              </a:solidFill>
            </a:endParaRPr>
          </a:p>
        </p:txBody>
      </p:sp>
      <p:sp>
        <p:nvSpPr>
          <p:cNvPr id="13" name="TextBox 12">
            <a:extLst>
              <a:ext uri="{FF2B5EF4-FFF2-40B4-BE49-F238E27FC236}">
                <a16:creationId xmlns:a16="http://schemas.microsoft.com/office/drawing/2014/main" id="{898CD605-B787-0875-DE77-1746C84936A6}"/>
              </a:ext>
            </a:extLst>
          </p:cNvPr>
          <p:cNvSpPr txBox="1"/>
          <p:nvPr/>
        </p:nvSpPr>
        <p:spPr>
          <a:xfrm>
            <a:off x="6787243" y="5529943"/>
            <a:ext cx="3064328" cy="307777"/>
          </a:xfrm>
          <a:prstGeom prst="rect">
            <a:avLst/>
          </a:prstGeom>
          <a:noFill/>
        </p:spPr>
        <p:txBody>
          <a:bodyPr wrap="square" rtlCol="0">
            <a:spAutoFit/>
          </a:bodyPr>
          <a:lstStyle/>
          <a:p>
            <a:r>
              <a:rPr lang="en-CA" sz="1400" dirty="0"/>
              <a:t>Source: </a:t>
            </a:r>
            <a:r>
              <a:rPr lang="en-CA" sz="1400" dirty="0">
                <a:hlinkClick r:id="rId2"/>
              </a:rPr>
              <a:t>https://tinyurl.com/y2b98xb4</a:t>
            </a:r>
            <a:endParaRPr lang="en-CA" sz="1400" dirty="0"/>
          </a:p>
        </p:txBody>
      </p:sp>
      <p:pic>
        <p:nvPicPr>
          <p:cNvPr id="7" name="Picture 6">
            <a:extLst>
              <a:ext uri="{FF2B5EF4-FFF2-40B4-BE49-F238E27FC236}">
                <a16:creationId xmlns:a16="http://schemas.microsoft.com/office/drawing/2014/main" id="{1B676A71-A7B9-DA95-65EA-703F619DF174}"/>
              </a:ext>
            </a:extLst>
          </p:cNvPr>
          <p:cNvPicPr>
            <a:picLocks noChangeAspect="1"/>
          </p:cNvPicPr>
          <p:nvPr/>
        </p:nvPicPr>
        <p:blipFill>
          <a:blip r:embed="rId3"/>
          <a:stretch>
            <a:fillRect/>
          </a:stretch>
        </p:blipFill>
        <p:spPr>
          <a:xfrm>
            <a:off x="5292105" y="1485976"/>
            <a:ext cx="6579424" cy="4043967"/>
          </a:xfrm>
          <a:prstGeom prst="rect">
            <a:avLst/>
          </a:prstGeom>
        </p:spPr>
      </p:pic>
    </p:spTree>
    <p:extLst>
      <p:ext uri="{BB962C8B-B14F-4D97-AF65-F5344CB8AC3E}">
        <p14:creationId xmlns:p14="http://schemas.microsoft.com/office/powerpoint/2010/main" val="114067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EA04-2242-E9F6-30DF-2433574F7E01}"/>
              </a:ext>
            </a:extLst>
          </p:cNvPr>
          <p:cNvSpPr>
            <a:spLocks noGrp="1"/>
          </p:cNvSpPr>
          <p:nvPr>
            <p:ph type="title"/>
          </p:nvPr>
        </p:nvSpPr>
        <p:spPr/>
        <p:txBody>
          <a:bodyPr/>
          <a:lstStyle/>
          <a:p>
            <a:r>
              <a:rPr lang="en-CA" dirty="0"/>
              <a:t>Ward Linkage</a:t>
            </a:r>
          </a:p>
        </p:txBody>
      </p:sp>
      <p:sp>
        <p:nvSpPr>
          <p:cNvPr id="3" name="Content Placeholder 2">
            <a:extLst>
              <a:ext uri="{FF2B5EF4-FFF2-40B4-BE49-F238E27FC236}">
                <a16:creationId xmlns:a16="http://schemas.microsoft.com/office/drawing/2014/main" id="{344AFC01-5904-45DE-2DAB-A8DA08259ACA}"/>
              </a:ext>
            </a:extLst>
          </p:cNvPr>
          <p:cNvSpPr>
            <a:spLocks noGrp="1"/>
          </p:cNvSpPr>
          <p:nvPr>
            <p:ph idx="1"/>
          </p:nvPr>
        </p:nvSpPr>
        <p:spPr/>
        <p:txBody>
          <a:bodyPr>
            <a:normAutofit/>
          </a:bodyPr>
          <a:lstStyle/>
          <a:p>
            <a:r>
              <a:rPr lang="en-CA" sz="2400" dirty="0"/>
              <a:t>The </a:t>
            </a:r>
            <a:r>
              <a:rPr lang="en-US" sz="2400" dirty="0"/>
              <a:t>distance between two clusters is related to how much the variance will increase when combined.</a:t>
            </a:r>
            <a:endParaRPr lang="en-CA" sz="2400" dirty="0"/>
          </a:p>
          <a:p>
            <a:r>
              <a:rPr lang="en-CA" sz="2400" dirty="0"/>
              <a:t>This is computed as</a:t>
            </a:r>
          </a:p>
          <a:p>
            <a:endParaRPr lang="en-CA" dirty="0"/>
          </a:p>
          <a:p>
            <a:endParaRPr lang="en-CA" sz="2400" dirty="0"/>
          </a:p>
          <a:p>
            <a:r>
              <a:rPr lang="en-CA" sz="2400" dirty="0"/>
              <a:t>Here, x(</a:t>
            </a:r>
            <a:r>
              <a:rPr lang="en-CA" sz="2400" dirty="0" err="1"/>
              <a:t>i</a:t>
            </a:r>
            <a:r>
              <a:rPr lang="en-CA" sz="2400" dirty="0"/>
              <a:t>) is individual points in a cluster, n(A) and n(B) are the number of objects in cluster A and B, m(A) and m(B) are mean of cluster A and cluster B respectively, and m(AUB) is the new mean created after combining cluster A and B</a:t>
            </a:r>
          </a:p>
          <a:p>
            <a:r>
              <a:rPr lang="en-CA" sz="2400" dirty="0"/>
              <a:t>After calculation, the one with lowest </a:t>
            </a:r>
            <a:r>
              <a:rPr lang="el-GR" sz="2400" dirty="0"/>
              <a:t>Δ</a:t>
            </a:r>
            <a:r>
              <a:rPr lang="en-CA" sz="2400" dirty="0"/>
              <a:t>(A,B) will be clustered together</a:t>
            </a:r>
          </a:p>
        </p:txBody>
      </p:sp>
      <p:sp>
        <p:nvSpPr>
          <p:cNvPr id="4" name="Slide Number Placeholder 3">
            <a:extLst>
              <a:ext uri="{FF2B5EF4-FFF2-40B4-BE49-F238E27FC236}">
                <a16:creationId xmlns:a16="http://schemas.microsoft.com/office/drawing/2014/main" id="{048D27BA-6C85-BF43-259E-2C08303E8773}"/>
              </a:ext>
            </a:extLst>
          </p:cNvPr>
          <p:cNvSpPr>
            <a:spLocks noGrp="1"/>
          </p:cNvSpPr>
          <p:nvPr>
            <p:ph type="sldNum" sz="quarter" idx="12"/>
          </p:nvPr>
        </p:nvSpPr>
        <p:spPr>
          <a:xfrm>
            <a:off x="76200" y="6269265"/>
            <a:ext cx="2743200" cy="365125"/>
          </a:xfrm>
        </p:spPr>
        <p:txBody>
          <a:bodyPr/>
          <a:lstStyle/>
          <a:p>
            <a:fld id="{2DEBF6B5-A8B6-5742-91AE-8DC29EBB8E42}" type="slidenum">
              <a:rPr lang="en-US" smtClean="0"/>
              <a:t>16</a:t>
            </a:fld>
            <a:endParaRPr lang="en-US" dirty="0"/>
          </a:p>
        </p:txBody>
      </p:sp>
      <p:sp>
        <p:nvSpPr>
          <p:cNvPr id="5" name="Rectangle 1">
            <a:extLst>
              <a:ext uri="{FF2B5EF4-FFF2-40B4-BE49-F238E27FC236}">
                <a16:creationId xmlns:a16="http://schemas.microsoft.com/office/drawing/2014/main" id="{BAC8531C-5D3F-BC86-6FBE-092218D0D04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chemeClr val="tx1"/>
                </a:solidFill>
                <a:effectLst/>
                <a:latin typeface="MathJax_Main"/>
              </a:rPr>
              <a:t>Δ</a:t>
            </a:r>
            <a:r>
              <a:rPr kumimoji="0" lang="en-US" altLang="en-US" sz="600" b="0" i="0" u="none" strike="noStrike" cap="none" normalizeH="0" baseline="0">
                <a:ln>
                  <a:noFill/>
                </a:ln>
                <a:solidFill>
                  <a:schemeClr val="tx1"/>
                </a:solidFill>
                <a:effectLst/>
                <a:latin typeface="MathJax_Size1"/>
              </a:rPr>
              <a:t>(</a:t>
            </a:r>
            <a:r>
              <a:rPr kumimoji="0" lang="en-US" altLang="en-US" sz="600" b="0" i="1" u="none" strike="noStrike" cap="none" normalizeH="0" baseline="0">
                <a:ln>
                  <a:noFill/>
                </a:ln>
                <a:solidFill>
                  <a:schemeClr val="tx1"/>
                </a:solidFill>
                <a:effectLst/>
                <a:latin typeface="MathJax_Math"/>
              </a:rPr>
              <a:t>A</a:t>
            </a:r>
            <a:r>
              <a:rPr kumimoji="0" lang="en-US" altLang="en-US" sz="600" b="0" i="0" u="none" strike="noStrike" cap="none" normalizeH="0" baseline="0">
                <a:ln>
                  <a:noFill/>
                </a:ln>
                <a:solidFill>
                  <a:schemeClr val="tx1"/>
                </a:solidFill>
                <a:effectLst/>
                <a:latin typeface="MathJax_Main"/>
              </a:rPr>
              <a:t>,</a:t>
            </a:r>
            <a:r>
              <a:rPr kumimoji="0" lang="en-US" altLang="en-US" sz="600" b="0" i="1" u="none" strike="noStrike" cap="none" normalizeH="0" baseline="0">
                <a:ln>
                  <a:noFill/>
                </a:ln>
                <a:solidFill>
                  <a:schemeClr val="tx1"/>
                </a:solidFill>
                <a:effectLst/>
                <a:latin typeface="MathJax_Math"/>
              </a:rPr>
              <a:t>B</a:t>
            </a:r>
            <a:r>
              <a:rPr kumimoji="0" lang="en-US" altLang="en-US" sz="600" b="0" i="0" u="none" strike="noStrike" cap="none" normalizeH="0" baseline="0">
                <a:ln>
                  <a:noFill/>
                </a:ln>
                <a:solidFill>
                  <a:schemeClr val="tx1"/>
                </a:solidFill>
                <a:effectLst/>
                <a:latin typeface="MathJax_Size1"/>
              </a:rPr>
              <a:t>)</a:t>
            </a:r>
            <a:r>
              <a:rPr kumimoji="0" lang="en-US" altLang="en-US" sz="600" b="0" i="0" u="none" strike="noStrike" cap="none" normalizeH="0" baseline="0">
                <a:ln>
                  <a:noFill/>
                </a:ln>
                <a:solidFill>
                  <a:schemeClr val="tx1"/>
                </a:solidFill>
                <a:effectLst/>
                <a:latin typeface="MathJax_Main"/>
              </a:rPr>
              <a:t>=</a:t>
            </a:r>
            <a:r>
              <a:rPr kumimoji="0" lang="en-US" altLang="en-US" sz="600" b="0" i="1" u="none" strike="noStrike" cap="none" normalizeH="0" baseline="0">
                <a:ln>
                  <a:noFill/>
                </a:ln>
                <a:solidFill>
                  <a:schemeClr val="tx1"/>
                </a:solidFill>
                <a:effectLst/>
                <a:latin typeface="MathJax_Math"/>
              </a:rPr>
              <a:t>n</a:t>
            </a:r>
            <a:r>
              <a:rPr kumimoji="0" lang="en-US" altLang="en-US" sz="400" b="0" i="1" u="none" strike="noStrike" cap="none" normalizeH="0" baseline="0">
                <a:ln>
                  <a:noFill/>
                </a:ln>
                <a:solidFill>
                  <a:schemeClr val="tx1"/>
                </a:solidFill>
                <a:effectLst/>
                <a:latin typeface="MathJax_Math"/>
              </a:rPr>
              <a:t>A</a:t>
            </a:r>
            <a:r>
              <a:rPr kumimoji="0" lang="en-US" altLang="en-US" sz="600" b="0" i="1" u="none" strike="noStrike" cap="none" normalizeH="0" baseline="0">
                <a:ln>
                  <a:noFill/>
                </a:ln>
                <a:solidFill>
                  <a:schemeClr val="tx1"/>
                </a:solidFill>
                <a:effectLst/>
                <a:latin typeface="MathJax_Math"/>
              </a:rPr>
              <a:t>n</a:t>
            </a:r>
            <a:r>
              <a:rPr kumimoji="0" lang="en-US" altLang="en-US" sz="400" b="0" i="1" u="none" strike="noStrike" cap="none" normalizeH="0" baseline="0">
                <a:ln>
                  <a:noFill/>
                </a:ln>
                <a:solidFill>
                  <a:schemeClr val="tx1"/>
                </a:solidFill>
                <a:effectLst/>
                <a:latin typeface="MathJax_Math"/>
              </a:rPr>
              <a:t>B</a:t>
            </a:r>
            <a:r>
              <a:rPr kumimoji="0" lang="en-US" altLang="en-US" sz="600" b="0" i="1" u="none" strike="noStrike" cap="none" normalizeH="0" baseline="0">
                <a:ln>
                  <a:noFill/>
                </a:ln>
                <a:solidFill>
                  <a:schemeClr val="tx1"/>
                </a:solidFill>
                <a:effectLst/>
                <a:latin typeface="MathJax_Math"/>
              </a:rPr>
              <a:t>n</a:t>
            </a:r>
            <a:r>
              <a:rPr kumimoji="0" lang="en-US" altLang="en-US" sz="400" b="0" i="1" u="none" strike="noStrike" cap="none" normalizeH="0" baseline="0">
                <a:ln>
                  <a:noFill/>
                </a:ln>
                <a:solidFill>
                  <a:schemeClr val="tx1"/>
                </a:solidFill>
                <a:effectLst/>
                <a:latin typeface="MathJax_Math"/>
              </a:rPr>
              <a:t>A</a:t>
            </a:r>
            <a:r>
              <a:rPr kumimoji="0" lang="en-US" altLang="en-US" sz="600" b="0" i="0" u="none" strike="noStrike" cap="none" normalizeH="0" baseline="0">
                <a:ln>
                  <a:noFill/>
                </a:ln>
                <a:solidFill>
                  <a:schemeClr val="tx1"/>
                </a:solidFill>
                <a:effectLst/>
                <a:latin typeface="MathJax_Main"/>
              </a:rPr>
              <a:t>+</a:t>
            </a:r>
            <a:r>
              <a:rPr kumimoji="0" lang="en-US" altLang="en-US" sz="600" b="0" i="1" u="none" strike="noStrike" cap="none" normalizeH="0" baseline="0">
                <a:ln>
                  <a:noFill/>
                </a:ln>
                <a:solidFill>
                  <a:schemeClr val="tx1"/>
                </a:solidFill>
                <a:effectLst/>
                <a:latin typeface="MathJax_Math"/>
              </a:rPr>
              <a:t>n</a:t>
            </a:r>
            <a:r>
              <a:rPr kumimoji="0" lang="en-US" altLang="en-US" sz="400" b="0" i="1" u="none" strike="noStrike" cap="none" normalizeH="0" baseline="0">
                <a:ln>
                  <a:noFill/>
                </a:ln>
                <a:solidFill>
                  <a:schemeClr val="tx1"/>
                </a:solidFill>
                <a:effectLst/>
                <a:latin typeface="MathJax_Math"/>
              </a:rPr>
              <a:t>B</a:t>
            </a:r>
            <a:r>
              <a:rPr kumimoji="0" lang="en-US" altLang="en-US" sz="600" b="0" i="0" u="none" strike="noStrike" cap="none" normalizeH="0" baseline="0">
                <a:ln>
                  <a:noFill/>
                </a:ln>
                <a:solidFill>
                  <a:schemeClr val="tx1"/>
                </a:solidFill>
                <a:effectLst/>
                <a:latin typeface="MathJax_Main"/>
              </a:rPr>
              <a:t>∥</a:t>
            </a:r>
            <a:r>
              <a:rPr kumimoji="0" lang="en-US" altLang="en-US" sz="600" b="0" i="1" u="none" strike="noStrike" cap="none" normalizeH="0" baseline="0">
                <a:ln>
                  <a:noFill/>
                </a:ln>
                <a:solidFill>
                  <a:schemeClr val="tx1"/>
                </a:solidFill>
                <a:effectLst/>
                <a:latin typeface="MathJax_Math"/>
              </a:rPr>
              <a:t>m</a:t>
            </a:r>
            <a:r>
              <a:rPr kumimoji="0" lang="en-US" altLang="en-US" sz="600" b="0" i="0" u="none" strike="noStrike" cap="none" normalizeH="0" baseline="0">
                <a:ln>
                  <a:noFill/>
                </a:ln>
                <a:solidFill>
                  <a:schemeClr val="tx1"/>
                </a:solidFill>
                <a:effectLst/>
                <a:latin typeface="MathJax_Main"/>
              </a:rPr>
              <a:t>⃗ </a:t>
            </a:r>
            <a:r>
              <a:rPr kumimoji="0" lang="en-US" altLang="en-US" sz="400" b="0" i="1" u="none" strike="noStrike" cap="none" normalizeH="0" baseline="0">
                <a:ln>
                  <a:noFill/>
                </a:ln>
                <a:solidFill>
                  <a:schemeClr val="tx1"/>
                </a:solidFill>
                <a:effectLst/>
                <a:latin typeface="MathJax_Math"/>
              </a:rPr>
              <a:t>A</a:t>
            </a:r>
            <a:r>
              <a:rPr kumimoji="0" lang="en-US" altLang="en-US" sz="600" b="0" i="0" u="none" strike="noStrike" cap="none" normalizeH="0" baseline="0">
                <a:ln>
                  <a:noFill/>
                </a:ln>
                <a:solidFill>
                  <a:schemeClr val="tx1"/>
                </a:solidFill>
                <a:effectLst/>
                <a:latin typeface="MathJax_Main"/>
              </a:rPr>
              <a:t>−</a:t>
            </a:r>
            <a:r>
              <a:rPr kumimoji="0" lang="en-US" altLang="en-US" sz="600" b="0" i="1" u="none" strike="noStrike" cap="none" normalizeH="0" baseline="0">
                <a:ln>
                  <a:noFill/>
                </a:ln>
                <a:solidFill>
                  <a:schemeClr val="tx1"/>
                </a:solidFill>
                <a:effectLst/>
                <a:latin typeface="MathJax_Math"/>
              </a:rPr>
              <a:t>m</a:t>
            </a:r>
            <a:r>
              <a:rPr kumimoji="0" lang="en-US" altLang="en-US" sz="600" b="0" i="0" u="none" strike="noStrike" cap="none" normalizeH="0" baseline="0">
                <a:ln>
                  <a:noFill/>
                </a:ln>
                <a:solidFill>
                  <a:schemeClr val="tx1"/>
                </a:solidFill>
                <a:effectLst/>
                <a:latin typeface="MathJax_Main"/>
              </a:rPr>
              <a:t>⃗ </a:t>
            </a:r>
            <a:r>
              <a:rPr kumimoji="0" lang="en-US" altLang="en-US" sz="400" b="0" i="1" u="none" strike="noStrike" cap="none" normalizeH="0" baseline="0">
                <a:ln>
                  <a:noFill/>
                </a:ln>
                <a:solidFill>
                  <a:schemeClr val="tx1"/>
                </a:solidFill>
                <a:effectLst/>
                <a:latin typeface="MathJax_Math"/>
              </a:rPr>
              <a:t>B</a:t>
            </a:r>
            <a:r>
              <a:rPr kumimoji="0" lang="en-US" altLang="en-US" sz="600" b="0" i="0" u="none" strike="noStrike" cap="none" normalizeH="0" baseline="0">
                <a:ln>
                  <a:noFill/>
                </a:ln>
                <a:solidFill>
                  <a:schemeClr val="tx1"/>
                </a:solidFill>
                <a:effectLst/>
                <a:latin typeface="MathJax_Main"/>
              </a:rPr>
              <a:t>∥</a:t>
            </a:r>
            <a:r>
              <a:rPr kumimoji="0" lang="en-US" altLang="en-US" sz="400" b="0" i="0" u="none" strike="noStrike" cap="none" normalizeH="0" baseline="0">
                <a:ln>
                  <a:noFill/>
                </a:ln>
                <a:solidFill>
                  <a:schemeClr val="tx1"/>
                </a:solidFill>
                <a:effectLst/>
                <a:latin typeface="MathJax_Main"/>
              </a:rPr>
              <a:t>2</a:t>
            </a:r>
            <a:r>
              <a:rPr kumimoji="0" lang="en-US" altLang="en-US" sz="5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DBC83793-E37C-84B5-2507-92BF9737E90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600" b="0" i="1" u="none" strike="noStrike" cap="none" normalizeH="0" baseline="0">
                <a:ln>
                  <a:noFill/>
                </a:ln>
                <a:solidFill>
                  <a:schemeClr val="tx1"/>
                </a:solidFill>
                <a:effectLst/>
                <a:latin typeface="MathJax_Math"/>
              </a:rPr>
              <a:t>n</a:t>
            </a:r>
            <a:r>
              <a:rPr kumimoji="0" lang="en-US" altLang="en-US" sz="400" b="0" i="1" u="none" strike="noStrike" cap="none" normalizeH="0" baseline="0">
                <a:ln>
                  <a:noFill/>
                </a:ln>
                <a:solidFill>
                  <a:schemeClr val="tx1"/>
                </a:solidFill>
                <a:effectLst/>
                <a:latin typeface="MathJax_Math"/>
              </a:rPr>
              <a:t>A</a:t>
            </a:r>
            <a:r>
              <a:rPr kumimoji="0" lang="en-US" altLang="en-US" sz="600" b="0" i="0" u="none" strike="noStrike" cap="none" normalizeH="0" baseline="0">
                <a:ln>
                  <a:noFill/>
                </a:ln>
                <a:solidFill>
                  <a:schemeClr val="tx1"/>
                </a:solidFill>
                <a:effectLst/>
                <a:latin typeface="MathJax_Main"/>
              </a:rPr>
              <a:t>⋅</a:t>
            </a:r>
            <a:r>
              <a:rPr kumimoji="0" lang="en-US" altLang="en-US" sz="600" b="0" i="1" u="none" strike="noStrike" cap="none" normalizeH="0" baseline="0">
                <a:ln>
                  <a:noFill/>
                </a:ln>
                <a:solidFill>
                  <a:schemeClr val="tx1"/>
                </a:solidFill>
                <a:effectLst/>
                <a:latin typeface="MathJax_Math"/>
              </a:rPr>
              <a:t>n</a:t>
            </a:r>
            <a:r>
              <a:rPr kumimoji="0" lang="en-US" altLang="en-US" sz="400" b="0" i="1" u="none" strike="noStrike" cap="none" normalizeH="0" baseline="0">
                <a:ln>
                  <a:noFill/>
                </a:ln>
                <a:solidFill>
                  <a:schemeClr val="tx1"/>
                </a:solidFill>
                <a:effectLst/>
                <a:latin typeface="MathJax_Math"/>
              </a:rPr>
              <a:t>B</a:t>
            </a:r>
            <a:r>
              <a:rPr kumimoji="0" lang="en-US" altLang="en-US" sz="600" b="0" i="1" u="none" strike="noStrike" cap="none" normalizeH="0" baseline="0">
                <a:ln>
                  <a:noFill/>
                </a:ln>
                <a:solidFill>
                  <a:schemeClr val="tx1"/>
                </a:solidFill>
                <a:effectLst/>
                <a:latin typeface="MathJax_Math"/>
              </a:rPr>
              <a:t>n</a:t>
            </a:r>
            <a:r>
              <a:rPr kumimoji="0" lang="en-US" altLang="en-US" sz="400" b="0" i="1" u="none" strike="noStrike" cap="none" normalizeH="0" baseline="0">
                <a:ln>
                  <a:noFill/>
                </a:ln>
                <a:solidFill>
                  <a:schemeClr val="tx1"/>
                </a:solidFill>
                <a:effectLst/>
                <a:latin typeface="MathJax_Math"/>
              </a:rPr>
              <a:t>A</a:t>
            </a:r>
            <a:r>
              <a:rPr kumimoji="0" lang="en-US" altLang="en-US" sz="600" b="0" i="0" u="none" strike="noStrike" cap="none" normalizeH="0" baseline="0">
                <a:ln>
                  <a:noFill/>
                </a:ln>
                <a:solidFill>
                  <a:schemeClr val="tx1"/>
                </a:solidFill>
                <a:effectLst/>
                <a:latin typeface="MathJax_Main"/>
              </a:rPr>
              <a:t>+</a:t>
            </a:r>
            <a:r>
              <a:rPr kumimoji="0" lang="en-US" altLang="en-US" sz="600" b="0" i="1" u="none" strike="noStrike" cap="none" normalizeH="0" baseline="0">
                <a:ln>
                  <a:noFill/>
                </a:ln>
                <a:solidFill>
                  <a:schemeClr val="tx1"/>
                </a:solidFill>
                <a:effectLst/>
                <a:latin typeface="MathJax_Math"/>
              </a:rPr>
              <a:t>n</a:t>
            </a:r>
            <a:r>
              <a:rPr kumimoji="0" lang="en-US" altLang="en-US" sz="400" b="0" i="1" u="none" strike="noStrike" cap="none" normalizeH="0" baseline="0">
                <a:ln>
                  <a:noFill/>
                </a:ln>
                <a:solidFill>
                  <a:schemeClr val="tx1"/>
                </a:solidFill>
                <a:effectLst/>
                <a:latin typeface="MathJax_Math"/>
              </a:rPr>
              <a:t>B</a:t>
            </a:r>
            <a:r>
              <a:rPr kumimoji="0" lang="en-US" altLang="en-US" sz="600" b="0" i="0" u="none" strike="noStrike" cap="none" normalizeH="0" baseline="0">
                <a:ln>
                  <a:noFill/>
                </a:ln>
                <a:solidFill>
                  <a:schemeClr val="tx1"/>
                </a:solidFill>
                <a:effectLst/>
                <a:latin typeface="MathJax_Main"/>
              </a:rPr>
              <a:t>||</a:t>
            </a:r>
            <a:r>
              <a:rPr kumimoji="0" lang="en-US" altLang="en-US" sz="600" b="0" i="1" u="none" strike="noStrike" cap="none" normalizeH="0" baseline="0">
                <a:ln>
                  <a:noFill/>
                </a:ln>
                <a:solidFill>
                  <a:schemeClr val="tx1"/>
                </a:solidFill>
                <a:effectLst/>
                <a:latin typeface="MathJax_Math"/>
              </a:rPr>
              <a:t>m</a:t>
            </a:r>
            <a:r>
              <a:rPr kumimoji="0" lang="en-US" altLang="en-US" sz="600" b="0" i="0" u="none" strike="noStrike" cap="none" normalizeH="0" baseline="0">
                <a:ln>
                  <a:noFill/>
                </a:ln>
                <a:solidFill>
                  <a:schemeClr val="tx1"/>
                </a:solidFill>
                <a:effectLst/>
                <a:latin typeface="MathJax_Main"/>
              </a:rPr>
              <a:t>⃗ </a:t>
            </a:r>
            <a:r>
              <a:rPr kumimoji="0" lang="en-US" altLang="en-US" sz="400" b="0" i="1" u="none" strike="noStrike" cap="none" normalizeH="0" baseline="0">
                <a:ln>
                  <a:noFill/>
                </a:ln>
                <a:solidFill>
                  <a:schemeClr val="tx1"/>
                </a:solidFill>
                <a:effectLst/>
                <a:latin typeface="MathJax_Math"/>
              </a:rPr>
              <a:t>A</a:t>
            </a:r>
            <a:r>
              <a:rPr kumimoji="0" lang="en-US" altLang="en-US" sz="600" b="0" i="0" u="none" strike="noStrike" cap="none" normalizeH="0" baseline="0">
                <a:ln>
                  <a:noFill/>
                </a:ln>
                <a:solidFill>
                  <a:schemeClr val="tx1"/>
                </a:solidFill>
                <a:effectLst/>
                <a:latin typeface="MathJax_Main"/>
              </a:rPr>
              <a:t>−</a:t>
            </a:r>
            <a:r>
              <a:rPr kumimoji="0" lang="en-US" altLang="en-US" sz="600" b="0" i="1" u="none" strike="noStrike" cap="none" normalizeH="0" baseline="0">
                <a:ln>
                  <a:noFill/>
                </a:ln>
                <a:solidFill>
                  <a:schemeClr val="tx1"/>
                </a:solidFill>
                <a:effectLst/>
                <a:latin typeface="MathJax_Math"/>
              </a:rPr>
              <a:t>m</a:t>
            </a:r>
            <a:r>
              <a:rPr kumimoji="0" lang="en-US" altLang="en-US" sz="600" b="0" i="0" u="none" strike="noStrike" cap="none" normalizeH="0" baseline="0">
                <a:ln>
                  <a:noFill/>
                </a:ln>
                <a:solidFill>
                  <a:schemeClr val="tx1"/>
                </a:solidFill>
                <a:effectLst/>
                <a:latin typeface="MathJax_Main"/>
              </a:rPr>
              <a:t>⃗ </a:t>
            </a:r>
            <a:r>
              <a:rPr kumimoji="0" lang="en-US" altLang="en-US" sz="400" b="0" i="1" u="none" strike="noStrike" cap="none" normalizeH="0" baseline="0">
                <a:ln>
                  <a:noFill/>
                </a:ln>
                <a:solidFill>
                  <a:schemeClr val="tx1"/>
                </a:solidFill>
                <a:effectLst/>
                <a:latin typeface="MathJax_Math"/>
              </a:rPr>
              <a:t>B</a:t>
            </a:r>
            <a:r>
              <a:rPr kumimoji="0" lang="en-US" altLang="en-US" sz="600" b="0" i="0" u="none" strike="noStrike" cap="none" normalizeH="0" baseline="0">
                <a:ln>
                  <a:noFill/>
                </a:ln>
                <a:solidFill>
                  <a:schemeClr val="tx1"/>
                </a:solidFill>
                <a:effectLst/>
                <a:latin typeface="MathJax_Main"/>
              </a:rPr>
              <a:t>||</a:t>
            </a:r>
            <a:r>
              <a:rPr kumimoji="0" lang="en-US" altLang="en-US" sz="400" b="0" i="0" u="none" strike="noStrike" cap="none" normalizeH="0" baseline="0">
                <a:ln>
                  <a:noFill/>
                </a:ln>
                <a:solidFill>
                  <a:schemeClr val="tx1"/>
                </a:solidFill>
                <a:effectLst/>
                <a:latin typeface="MathJax_Main"/>
              </a:rPr>
              <a:t>2</a:t>
            </a:r>
            <a:r>
              <a:rPr kumimoji="0" lang="en-US" altLang="en-US" sz="5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1E84419E-98DC-0E2A-97E1-B48C3BC0486A}"/>
              </a:ext>
            </a:extLst>
          </p:cNvPr>
          <p:cNvPicPr>
            <a:picLocks noChangeAspect="1"/>
          </p:cNvPicPr>
          <p:nvPr/>
        </p:nvPicPr>
        <p:blipFill>
          <a:blip r:embed="rId2"/>
          <a:stretch>
            <a:fillRect/>
          </a:stretch>
        </p:blipFill>
        <p:spPr>
          <a:xfrm>
            <a:off x="3753923" y="2723694"/>
            <a:ext cx="4814991" cy="373292"/>
          </a:xfrm>
          <a:prstGeom prst="rect">
            <a:avLst/>
          </a:prstGeom>
        </p:spPr>
      </p:pic>
      <p:pic>
        <p:nvPicPr>
          <p:cNvPr id="25" name="Picture 24">
            <a:extLst>
              <a:ext uri="{FF2B5EF4-FFF2-40B4-BE49-F238E27FC236}">
                <a16:creationId xmlns:a16="http://schemas.microsoft.com/office/drawing/2014/main" id="{5FDC0E93-D698-6A4B-EA35-45A94844A0F3}"/>
              </a:ext>
            </a:extLst>
          </p:cNvPr>
          <p:cNvPicPr>
            <a:picLocks noChangeAspect="1"/>
          </p:cNvPicPr>
          <p:nvPr/>
        </p:nvPicPr>
        <p:blipFill>
          <a:blip r:embed="rId3"/>
          <a:stretch>
            <a:fillRect/>
          </a:stretch>
        </p:blipFill>
        <p:spPr>
          <a:xfrm>
            <a:off x="4420390" y="3231923"/>
            <a:ext cx="1880416" cy="373292"/>
          </a:xfrm>
          <a:prstGeom prst="rect">
            <a:avLst/>
          </a:prstGeom>
        </p:spPr>
      </p:pic>
    </p:spTree>
    <p:extLst>
      <p:ext uri="{BB962C8B-B14F-4D97-AF65-F5344CB8AC3E}">
        <p14:creationId xmlns:p14="http://schemas.microsoft.com/office/powerpoint/2010/main" val="2635205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2FCC-F77E-59F4-36AA-7C828FF29B93}"/>
              </a:ext>
            </a:extLst>
          </p:cNvPr>
          <p:cNvSpPr>
            <a:spLocks noGrp="1"/>
          </p:cNvSpPr>
          <p:nvPr>
            <p:ph type="title"/>
          </p:nvPr>
        </p:nvSpPr>
        <p:spPr/>
        <p:txBody>
          <a:bodyPr/>
          <a:lstStyle/>
          <a:p>
            <a:r>
              <a:rPr lang="en-CA" dirty="0"/>
              <a:t>Agglomerative hierarchical clustering </a:t>
            </a:r>
          </a:p>
        </p:txBody>
      </p:sp>
      <p:sp>
        <p:nvSpPr>
          <p:cNvPr id="3" name="Content Placeholder 2">
            <a:extLst>
              <a:ext uri="{FF2B5EF4-FFF2-40B4-BE49-F238E27FC236}">
                <a16:creationId xmlns:a16="http://schemas.microsoft.com/office/drawing/2014/main" id="{151752A0-CA80-E804-02F9-C0B36E7D3698}"/>
              </a:ext>
            </a:extLst>
          </p:cNvPr>
          <p:cNvSpPr>
            <a:spLocks noGrp="1"/>
          </p:cNvSpPr>
          <p:nvPr>
            <p:ph idx="1"/>
          </p:nvPr>
        </p:nvSpPr>
        <p:spPr/>
        <p:txBody>
          <a:bodyPr>
            <a:normAutofit/>
          </a:bodyPr>
          <a:lstStyle/>
          <a:p>
            <a:r>
              <a:rPr lang="en-US" sz="2000" dirty="0"/>
              <a:t>Agglomerative clustering is an approach that begins with individual data points as separate clusters and gradually combines them based on their similarity until they eventually form a single large cluster containing all the objects [5]</a:t>
            </a:r>
            <a:r>
              <a:rPr lang="en-US" sz="1600" dirty="0"/>
              <a:t>. </a:t>
            </a:r>
            <a:r>
              <a:rPr lang="en-US" sz="2000" dirty="0"/>
              <a:t>Here are the steps to do it: </a:t>
            </a:r>
          </a:p>
          <a:p>
            <a:pPr>
              <a:buFont typeface="+mj-lt"/>
              <a:buAutoNum type="arabicPeriod"/>
            </a:pPr>
            <a:r>
              <a:rPr lang="en-US" sz="1800" dirty="0"/>
              <a:t>Compute the proximity matrix using a distance metric.</a:t>
            </a:r>
          </a:p>
          <a:p>
            <a:pPr>
              <a:buFont typeface="+mj-lt"/>
              <a:buAutoNum type="arabicPeriod"/>
            </a:pPr>
            <a:r>
              <a:rPr lang="en-US" sz="1800" dirty="0"/>
              <a:t>Use a linkage function to group objects into a hierarchical cluster tree based on the computed distance matrix from the above step. </a:t>
            </a:r>
          </a:p>
          <a:p>
            <a:pPr>
              <a:buFont typeface="+mj-lt"/>
              <a:buAutoNum type="arabicPeriod"/>
            </a:pPr>
            <a:r>
              <a:rPr lang="en-US" sz="1800" dirty="0"/>
              <a:t>Data points with close proximity are merged together to form a cluster.</a:t>
            </a:r>
          </a:p>
          <a:p>
            <a:pPr>
              <a:buFont typeface="+mj-lt"/>
              <a:buAutoNum type="arabicPeriod"/>
            </a:pPr>
            <a:r>
              <a:rPr lang="en-US" sz="1800" dirty="0"/>
              <a:t>Repeat steps 2 and 3 until a single cluster remains.</a:t>
            </a:r>
          </a:p>
          <a:p>
            <a:pPr marL="457200" indent="-457200">
              <a:buFont typeface="+mj-lt"/>
              <a:buAutoNum type="arabicPeriod"/>
            </a:pPr>
            <a:endParaRPr lang="en-US" sz="2000" dirty="0"/>
          </a:p>
        </p:txBody>
      </p:sp>
      <p:sp>
        <p:nvSpPr>
          <p:cNvPr id="4" name="Slide Number Placeholder 3">
            <a:extLst>
              <a:ext uri="{FF2B5EF4-FFF2-40B4-BE49-F238E27FC236}">
                <a16:creationId xmlns:a16="http://schemas.microsoft.com/office/drawing/2014/main" id="{687149DF-93A0-2FAD-D769-7191C6D8FD84}"/>
              </a:ext>
            </a:extLst>
          </p:cNvPr>
          <p:cNvSpPr>
            <a:spLocks noGrp="1"/>
          </p:cNvSpPr>
          <p:nvPr>
            <p:ph type="sldNum" sz="quarter" idx="12"/>
          </p:nvPr>
        </p:nvSpPr>
        <p:spPr>
          <a:xfrm>
            <a:off x="125186" y="6252937"/>
            <a:ext cx="2743200" cy="365125"/>
          </a:xfrm>
        </p:spPr>
        <p:txBody>
          <a:bodyPr/>
          <a:lstStyle/>
          <a:p>
            <a:fld id="{2DEBF6B5-A8B6-5742-91AE-8DC29EBB8E42}" type="slidenum">
              <a:rPr lang="en-US" smtClean="0"/>
              <a:t>17</a:t>
            </a:fld>
            <a:endParaRPr lang="en-US" dirty="0"/>
          </a:p>
        </p:txBody>
      </p:sp>
    </p:spTree>
    <p:extLst>
      <p:ext uri="{BB962C8B-B14F-4D97-AF65-F5344CB8AC3E}">
        <p14:creationId xmlns:p14="http://schemas.microsoft.com/office/powerpoint/2010/main" val="896944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16B1-45C5-EC05-0720-1627125A4A2B}"/>
              </a:ext>
            </a:extLst>
          </p:cNvPr>
          <p:cNvSpPr>
            <a:spLocks noGrp="1"/>
          </p:cNvSpPr>
          <p:nvPr>
            <p:ph type="title"/>
          </p:nvPr>
        </p:nvSpPr>
        <p:spPr/>
        <p:txBody>
          <a:bodyPr/>
          <a:lstStyle/>
          <a:p>
            <a:pPr algn="ctr"/>
            <a:r>
              <a:rPr lang="en-CA" dirty="0"/>
              <a:t>Agglomerative hierarchical clustering </a:t>
            </a:r>
          </a:p>
        </p:txBody>
      </p:sp>
      <p:pic>
        <p:nvPicPr>
          <p:cNvPr id="9" name="Content Placeholder 8" descr="A graph of a diagram&#10;&#10;Description automatically generated with medium confidence">
            <a:extLst>
              <a:ext uri="{FF2B5EF4-FFF2-40B4-BE49-F238E27FC236}">
                <a16:creationId xmlns:a16="http://schemas.microsoft.com/office/drawing/2014/main" id="{8190F39B-7D7B-DA37-99F3-03C64E6E9429}"/>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2165299" y="1690688"/>
            <a:ext cx="7861074" cy="3537482"/>
          </a:xfrm>
        </p:spPr>
      </p:pic>
      <p:sp>
        <p:nvSpPr>
          <p:cNvPr id="7" name="Slide Number Placeholder 6">
            <a:extLst>
              <a:ext uri="{FF2B5EF4-FFF2-40B4-BE49-F238E27FC236}">
                <a16:creationId xmlns:a16="http://schemas.microsoft.com/office/drawing/2014/main" id="{6786C6A2-3F9A-506F-29A1-059C65D1CEC7}"/>
              </a:ext>
            </a:extLst>
          </p:cNvPr>
          <p:cNvSpPr>
            <a:spLocks noGrp="1"/>
          </p:cNvSpPr>
          <p:nvPr>
            <p:ph type="sldNum" sz="quarter" idx="12"/>
          </p:nvPr>
        </p:nvSpPr>
        <p:spPr>
          <a:xfrm>
            <a:off x="87085" y="6252936"/>
            <a:ext cx="2743200" cy="365125"/>
          </a:xfrm>
        </p:spPr>
        <p:txBody>
          <a:bodyPr/>
          <a:lstStyle/>
          <a:p>
            <a:fld id="{2DEBF6B5-A8B6-5742-91AE-8DC29EBB8E42}" type="slidenum">
              <a:rPr lang="en-US" smtClean="0"/>
              <a:t>18</a:t>
            </a:fld>
            <a:endParaRPr lang="en-US" dirty="0"/>
          </a:p>
        </p:txBody>
      </p:sp>
      <p:sp>
        <p:nvSpPr>
          <p:cNvPr id="3" name="TextBox 2">
            <a:extLst>
              <a:ext uri="{FF2B5EF4-FFF2-40B4-BE49-F238E27FC236}">
                <a16:creationId xmlns:a16="http://schemas.microsoft.com/office/drawing/2014/main" id="{33756090-064C-8946-71D0-036623F2B8F1}"/>
              </a:ext>
            </a:extLst>
          </p:cNvPr>
          <p:cNvSpPr txBox="1"/>
          <p:nvPr/>
        </p:nvSpPr>
        <p:spPr>
          <a:xfrm>
            <a:off x="4288972" y="5306785"/>
            <a:ext cx="3712028" cy="369332"/>
          </a:xfrm>
          <a:prstGeom prst="rect">
            <a:avLst/>
          </a:prstGeom>
          <a:noFill/>
        </p:spPr>
        <p:txBody>
          <a:bodyPr wrap="square" rtlCol="0">
            <a:spAutoFit/>
          </a:bodyPr>
          <a:lstStyle/>
          <a:p>
            <a:r>
              <a:rPr lang="en-CA" dirty="0"/>
              <a:t>Source: </a:t>
            </a:r>
            <a:r>
              <a:rPr lang="en-CA" dirty="0">
                <a:hlinkClick r:id="rId3"/>
              </a:rPr>
              <a:t>https://tinyurl.com/8xepea52</a:t>
            </a:r>
            <a:endParaRPr lang="en-CA" dirty="0"/>
          </a:p>
        </p:txBody>
      </p:sp>
    </p:spTree>
    <p:extLst>
      <p:ext uri="{BB962C8B-B14F-4D97-AF65-F5344CB8AC3E}">
        <p14:creationId xmlns:p14="http://schemas.microsoft.com/office/powerpoint/2010/main" val="2745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C8D3-D9D7-7E1F-E82C-0696DA3E320A}"/>
              </a:ext>
            </a:extLst>
          </p:cNvPr>
          <p:cNvSpPr>
            <a:spLocks noGrp="1"/>
          </p:cNvSpPr>
          <p:nvPr>
            <p:ph type="title"/>
          </p:nvPr>
        </p:nvSpPr>
        <p:spPr/>
        <p:txBody>
          <a:bodyPr/>
          <a:lstStyle/>
          <a:p>
            <a:r>
              <a:rPr lang="en-CA" dirty="0"/>
              <a:t>Divisive Hierarchical Clustering</a:t>
            </a:r>
          </a:p>
        </p:txBody>
      </p:sp>
      <p:sp>
        <p:nvSpPr>
          <p:cNvPr id="3" name="Content Placeholder 2">
            <a:extLst>
              <a:ext uri="{FF2B5EF4-FFF2-40B4-BE49-F238E27FC236}">
                <a16:creationId xmlns:a16="http://schemas.microsoft.com/office/drawing/2014/main" id="{1925F77F-E003-2C4D-FA10-CE89306DEEA1}"/>
              </a:ext>
            </a:extLst>
          </p:cNvPr>
          <p:cNvSpPr>
            <a:spLocks noGrp="1"/>
          </p:cNvSpPr>
          <p:nvPr>
            <p:ph idx="1"/>
          </p:nvPr>
        </p:nvSpPr>
        <p:spPr/>
        <p:txBody>
          <a:bodyPr>
            <a:normAutofit/>
          </a:bodyPr>
          <a:lstStyle/>
          <a:p>
            <a:r>
              <a:rPr lang="en-US" sz="2000" dirty="0"/>
              <a:t>Divisive clustering, in contrast to agglomerative clustering, begins with all data points grouped into a single large cluster and then proceeds to split this cluster into smaller, more diverse clusters one step at a time until each data point resides in its own individual cluster. It's a top-down approach that gradually divides the data into finer subgroups.</a:t>
            </a:r>
          </a:p>
          <a:p>
            <a:r>
              <a:rPr lang="en-US" sz="2000" dirty="0"/>
              <a:t>Here are the steps:</a:t>
            </a:r>
          </a:p>
          <a:p>
            <a:pPr>
              <a:buFont typeface="+mj-lt"/>
              <a:buAutoNum type="arabicPeriod"/>
            </a:pPr>
            <a:r>
              <a:rPr lang="en-US" sz="1800" dirty="0"/>
              <a:t>Split into clusters using any flat-clustering method, say K-Means.</a:t>
            </a:r>
          </a:p>
          <a:p>
            <a:pPr>
              <a:buFont typeface="+mj-lt"/>
              <a:buAutoNum type="arabicPeriod"/>
            </a:pPr>
            <a:r>
              <a:rPr lang="en-US" sz="1800" dirty="0"/>
              <a:t>Choose the best cluster among the clusters to split further, choose the one that has the largest Sum of Squared Error (SSE).</a:t>
            </a:r>
          </a:p>
          <a:p>
            <a:pPr>
              <a:buFont typeface="+mj-lt"/>
              <a:buAutoNum type="arabicPeriod"/>
            </a:pPr>
            <a:r>
              <a:rPr lang="en-US" sz="1800" dirty="0"/>
              <a:t>Repeat steps 2 and 3 until a single cluster is formed .</a:t>
            </a:r>
          </a:p>
          <a:p>
            <a:pPr marL="342900" indent="-342900">
              <a:buFont typeface="+mj-lt"/>
              <a:buAutoNum type="arabicPeriod"/>
            </a:pPr>
            <a:endParaRPr lang="en-US" sz="1800" dirty="0"/>
          </a:p>
        </p:txBody>
      </p:sp>
      <p:sp>
        <p:nvSpPr>
          <p:cNvPr id="4" name="Slide Number Placeholder 3">
            <a:extLst>
              <a:ext uri="{FF2B5EF4-FFF2-40B4-BE49-F238E27FC236}">
                <a16:creationId xmlns:a16="http://schemas.microsoft.com/office/drawing/2014/main" id="{A52C2568-4ACA-382D-0600-F612D4E9B341}"/>
              </a:ext>
            </a:extLst>
          </p:cNvPr>
          <p:cNvSpPr>
            <a:spLocks noGrp="1"/>
          </p:cNvSpPr>
          <p:nvPr>
            <p:ph type="sldNum" sz="quarter" idx="12"/>
          </p:nvPr>
        </p:nvSpPr>
        <p:spPr>
          <a:xfrm>
            <a:off x="65314" y="6263823"/>
            <a:ext cx="2743200" cy="365125"/>
          </a:xfrm>
        </p:spPr>
        <p:txBody>
          <a:bodyPr/>
          <a:lstStyle/>
          <a:p>
            <a:fld id="{2DEBF6B5-A8B6-5742-91AE-8DC29EBB8E42}" type="slidenum">
              <a:rPr lang="en-US" smtClean="0"/>
              <a:t>19</a:t>
            </a:fld>
            <a:endParaRPr lang="en-US" dirty="0"/>
          </a:p>
        </p:txBody>
      </p:sp>
    </p:spTree>
    <p:extLst>
      <p:ext uri="{BB962C8B-B14F-4D97-AF65-F5344CB8AC3E}">
        <p14:creationId xmlns:p14="http://schemas.microsoft.com/office/powerpoint/2010/main" val="423186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F87B-D4AE-D7B1-2EDC-1EBAC99D175B}"/>
              </a:ext>
            </a:extLst>
          </p:cNvPr>
          <p:cNvSpPr>
            <a:spLocks noGrp="1"/>
          </p:cNvSpPr>
          <p:nvPr>
            <p:ph type="title"/>
          </p:nvPr>
        </p:nvSpPr>
        <p:spPr/>
        <p:txBody>
          <a:bodyPr/>
          <a:lstStyle/>
          <a:p>
            <a:r>
              <a:rPr lang="en-CA" dirty="0"/>
              <a:t>Contents</a:t>
            </a:r>
          </a:p>
        </p:txBody>
      </p:sp>
      <p:sp>
        <p:nvSpPr>
          <p:cNvPr id="3" name="Content Placeholder 2">
            <a:extLst>
              <a:ext uri="{FF2B5EF4-FFF2-40B4-BE49-F238E27FC236}">
                <a16:creationId xmlns:a16="http://schemas.microsoft.com/office/drawing/2014/main" id="{D488AE3A-B95D-486A-6382-C749B2476722}"/>
              </a:ext>
            </a:extLst>
          </p:cNvPr>
          <p:cNvSpPr>
            <a:spLocks noGrp="1"/>
          </p:cNvSpPr>
          <p:nvPr>
            <p:ph idx="1"/>
          </p:nvPr>
        </p:nvSpPr>
        <p:spPr/>
        <p:txBody>
          <a:bodyPr>
            <a:normAutofit fontScale="92500" lnSpcReduction="20000"/>
          </a:bodyPr>
          <a:lstStyle/>
          <a:p>
            <a:r>
              <a:rPr lang="en-CA" dirty="0"/>
              <a:t>Unsupervised learning</a:t>
            </a:r>
          </a:p>
          <a:p>
            <a:r>
              <a:rPr lang="en-CA" dirty="0"/>
              <a:t>Clustering</a:t>
            </a:r>
          </a:p>
          <a:p>
            <a:r>
              <a:rPr lang="en-CA" dirty="0"/>
              <a:t>Hierarchical clustering</a:t>
            </a:r>
          </a:p>
          <a:p>
            <a:r>
              <a:rPr lang="en-CA" dirty="0"/>
              <a:t>Terminologies</a:t>
            </a:r>
          </a:p>
          <a:p>
            <a:r>
              <a:rPr lang="en-CA" dirty="0"/>
              <a:t>Types of Hierarchical clustering</a:t>
            </a:r>
          </a:p>
          <a:p>
            <a:r>
              <a:rPr lang="en-CA" dirty="0"/>
              <a:t>Code implementation</a:t>
            </a:r>
          </a:p>
          <a:p>
            <a:r>
              <a:rPr lang="en-CA" dirty="0"/>
              <a:t>Solved Example</a:t>
            </a:r>
          </a:p>
          <a:p>
            <a:r>
              <a:rPr lang="en-CA" dirty="0"/>
              <a:t>Applications</a:t>
            </a:r>
          </a:p>
          <a:p>
            <a:r>
              <a:rPr lang="en-CA" dirty="0"/>
              <a:t>Advantages and Disadvantages</a:t>
            </a:r>
          </a:p>
          <a:p>
            <a:r>
              <a:rPr lang="en-CA" dirty="0"/>
              <a:t>Summary</a:t>
            </a:r>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75A090E0-9975-A032-B201-F5A63A88F8BD}"/>
              </a:ext>
            </a:extLst>
          </p:cNvPr>
          <p:cNvSpPr>
            <a:spLocks noGrp="1"/>
          </p:cNvSpPr>
          <p:nvPr>
            <p:ph type="sldNum" sz="quarter" idx="12"/>
          </p:nvPr>
        </p:nvSpPr>
        <p:spPr>
          <a:xfrm>
            <a:off x="108857" y="6252936"/>
            <a:ext cx="2743200" cy="365125"/>
          </a:xfrm>
        </p:spPr>
        <p:txBody>
          <a:bodyPr/>
          <a:lstStyle/>
          <a:p>
            <a:fld id="{2DEBF6B5-A8B6-5742-91AE-8DC29EBB8E42}" type="slidenum">
              <a:rPr lang="en-US" smtClean="0"/>
              <a:t>2</a:t>
            </a:fld>
            <a:endParaRPr lang="en-US"/>
          </a:p>
        </p:txBody>
      </p:sp>
    </p:spTree>
    <p:extLst>
      <p:ext uri="{BB962C8B-B14F-4D97-AF65-F5344CB8AC3E}">
        <p14:creationId xmlns:p14="http://schemas.microsoft.com/office/powerpoint/2010/main" val="100744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0C44-CE67-47D3-8BA0-3A4AD89F6DC7}"/>
              </a:ext>
            </a:extLst>
          </p:cNvPr>
          <p:cNvSpPr>
            <a:spLocks noGrp="1"/>
          </p:cNvSpPr>
          <p:nvPr>
            <p:ph type="title"/>
          </p:nvPr>
        </p:nvSpPr>
        <p:spPr/>
        <p:txBody>
          <a:bodyPr>
            <a:normAutofit/>
          </a:bodyPr>
          <a:lstStyle/>
          <a:p>
            <a:pPr algn="ctr"/>
            <a:r>
              <a:rPr lang="en-US" sz="3200" dirty="0"/>
              <a:t>Difference between Agglomerative and Divisive clustering</a:t>
            </a:r>
          </a:p>
        </p:txBody>
      </p:sp>
      <p:sp>
        <p:nvSpPr>
          <p:cNvPr id="3" name="Content Placeholder 2">
            <a:extLst>
              <a:ext uri="{FF2B5EF4-FFF2-40B4-BE49-F238E27FC236}">
                <a16:creationId xmlns:a16="http://schemas.microsoft.com/office/drawing/2014/main" id="{CA666157-67C5-42CD-A70D-44F7DD00AEE3}"/>
              </a:ext>
            </a:extLst>
          </p:cNvPr>
          <p:cNvSpPr>
            <a:spLocks noGrp="1"/>
          </p:cNvSpPr>
          <p:nvPr>
            <p:ph idx="1"/>
          </p:nvPr>
        </p:nvSpPr>
        <p:spPr>
          <a:xfrm>
            <a:off x="838200" y="5295248"/>
            <a:ext cx="10515600" cy="365125"/>
          </a:xfrm>
        </p:spPr>
        <p:txBody>
          <a:bodyPr>
            <a:normAutofit/>
          </a:bodyPr>
          <a:lstStyle/>
          <a:p>
            <a:pPr marL="0" indent="0" algn="ctr">
              <a:buNone/>
            </a:pPr>
            <a:r>
              <a:rPr lang="en-US" sz="1400" dirty="0"/>
              <a:t>Source: </a:t>
            </a:r>
            <a:r>
              <a:rPr lang="en-US" sz="1400" dirty="0">
                <a:hlinkClick r:id="rId2"/>
              </a:rPr>
              <a:t>https://tinyurl.com/5n6c4k8e</a:t>
            </a:r>
            <a:endParaRPr lang="en-US" sz="1400" dirty="0"/>
          </a:p>
        </p:txBody>
      </p:sp>
      <p:sp>
        <p:nvSpPr>
          <p:cNvPr id="4" name="Slide Number Placeholder 3">
            <a:extLst>
              <a:ext uri="{FF2B5EF4-FFF2-40B4-BE49-F238E27FC236}">
                <a16:creationId xmlns:a16="http://schemas.microsoft.com/office/drawing/2014/main" id="{B4CD3592-C28E-4A58-A12B-34B2F24CD5CC}"/>
              </a:ext>
            </a:extLst>
          </p:cNvPr>
          <p:cNvSpPr>
            <a:spLocks noGrp="1"/>
          </p:cNvSpPr>
          <p:nvPr>
            <p:ph type="sldNum" sz="quarter" idx="12"/>
          </p:nvPr>
        </p:nvSpPr>
        <p:spPr>
          <a:xfrm>
            <a:off x="108857" y="6310312"/>
            <a:ext cx="2743200" cy="365125"/>
          </a:xfrm>
        </p:spPr>
        <p:txBody>
          <a:bodyPr/>
          <a:lstStyle/>
          <a:p>
            <a:fld id="{2DEBF6B5-A8B6-5742-91AE-8DC29EBB8E42}" type="slidenum">
              <a:rPr lang="en-US" smtClean="0"/>
              <a:t>20</a:t>
            </a:fld>
            <a:endParaRPr lang="en-US"/>
          </a:p>
        </p:txBody>
      </p:sp>
      <p:pic>
        <p:nvPicPr>
          <p:cNvPr id="8" name="Picture 7">
            <a:extLst>
              <a:ext uri="{FF2B5EF4-FFF2-40B4-BE49-F238E27FC236}">
                <a16:creationId xmlns:a16="http://schemas.microsoft.com/office/drawing/2014/main" id="{46D2AB7D-ABF4-222A-C02C-344C5B851D51}"/>
              </a:ext>
            </a:extLst>
          </p:cNvPr>
          <p:cNvPicPr>
            <a:picLocks noChangeAspect="1"/>
          </p:cNvPicPr>
          <p:nvPr/>
        </p:nvPicPr>
        <p:blipFill>
          <a:blip r:embed="rId3"/>
          <a:stretch>
            <a:fillRect/>
          </a:stretch>
        </p:blipFill>
        <p:spPr>
          <a:xfrm>
            <a:off x="3390821" y="1805450"/>
            <a:ext cx="5410358" cy="3489798"/>
          </a:xfrm>
          <a:prstGeom prst="rect">
            <a:avLst/>
          </a:prstGeom>
        </p:spPr>
      </p:pic>
    </p:spTree>
    <p:extLst>
      <p:ext uri="{BB962C8B-B14F-4D97-AF65-F5344CB8AC3E}">
        <p14:creationId xmlns:p14="http://schemas.microsoft.com/office/powerpoint/2010/main" val="1529353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8877D-51B6-C7CD-D45B-6A1895F81584}"/>
              </a:ext>
            </a:extLst>
          </p:cNvPr>
          <p:cNvSpPr>
            <a:spLocks noGrp="1"/>
          </p:cNvSpPr>
          <p:nvPr>
            <p:ph type="title"/>
          </p:nvPr>
        </p:nvSpPr>
        <p:spPr/>
        <p:txBody>
          <a:bodyPr/>
          <a:lstStyle/>
          <a:p>
            <a:r>
              <a:rPr lang="en-CA" dirty="0"/>
              <a:t>Code Example</a:t>
            </a:r>
          </a:p>
        </p:txBody>
      </p:sp>
      <p:sp>
        <p:nvSpPr>
          <p:cNvPr id="3" name="Content Placeholder 2">
            <a:extLst>
              <a:ext uri="{FF2B5EF4-FFF2-40B4-BE49-F238E27FC236}">
                <a16:creationId xmlns:a16="http://schemas.microsoft.com/office/drawing/2014/main" id="{BD3A998E-AC0E-A01F-6760-A7F2454F8E88}"/>
              </a:ext>
            </a:extLst>
          </p:cNvPr>
          <p:cNvSpPr>
            <a:spLocks noGrp="1"/>
          </p:cNvSpPr>
          <p:nvPr>
            <p:ph idx="1"/>
          </p:nvPr>
        </p:nvSpPr>
        <p:spPr/>
        <p:txBody>
          <a:bodyPr/>
          <a:lstStyle/>
          <a:p>
            <a:pPr marL="0" indent="0">
              <a:buNone/>
            </a:pPr>
            <a:endParaRPr lang="en-CA" dirty="0"/>
          </a:p>
          <a:p>
            <a:pPr marL="0" indent="0">
              <a:buNone/>
            </a:pPr>
            <a:endParaRPr lang="en-CA" dirty="0"/>
          </a:p>
          <a:p>
            <a:pPr marL="0" indent="0">
              <a:buNone/>
            </a:pPr>
            <a:r>
              <a:rPr lang="en-CA" sz="2000" dirty="0"/>
              <a:t> </a:t>
            </a:r>
            <a:r>
              <a:rPr lang="en-CA" sz="2000" dirty="0">
                <a:hlinkClick r:id="rId2"/>
              </a:rPr>
              <a:t>https://colab.research.google.com/drive/1YGfQm4wIuoTzCojGXxG2l5x7nt2oQhYX#scrollTo=0V3wryWmwW9v</a:t>
            </a:r>
            <a:endParaRPr lang="en-CA" sz="2000" dirty="0"/>
          </a:p>
          <a:p>
            <a:pPr marL="0" indent="0">
              <a:buNone/>
            </a:pPr>
            <a:endParaRPr lang="en-CA" dirty="0"/>
          </a:p>
        </p:txBody>
      </p:sp>
      <p:sp>
        <p:nvSpPr>
          <p:cNvPr id="4" name="Slide Number Placeholder 3">
            <a:extLst>
              <a:ext uri="{FF2B5EF4-FFF2-40B4-BE49-F238E27FC236}">
                <a16:creationId xmlns:a16="http://schemas.microsoft.com/office/drawing/2014/main" id="{10B7E932-1748-BF01-73CF-4F231F328ADF}"/>
              </a:ext>
            </a:extLst>
          </p:cNvPr>
          <p:cNvSpPr>
            <a:spLocks noGrp="1"/>
          </p:cNvSpPr>
          <p:nvPr>
            <p:ph type="sldNum" sz="quarter" idx="12"/>
          </p:nvPr>
        </p:nvSpPr>
        <p:spPr>
          <a:xfrm>
            <a:off x="157843" y="6248401"/>
            <a:ext cx="2743200" cy="353333"/>
          </a:xfrm>
        </p:spPr>
        <p:txBody>
          <a:bodyPr/>
          <a:lstStyle/>
          <a:p>
            <a:fld id="{2DEBF6B5-A8B6-5742-91AE-8DC29EBB8E42}" type="slidenum">
              <a:rPr lang="en-US" smtClean="0"/>
              <a:t>21</a:t>
            </a:fld>
            <a:endParaRPr lang="en-US" dirty="0"/>
          </a:p>
        </p:txBody>
      </p:sp>
    </p:spTree>
    <p:extLst>
      <p:ext uri="{BB962C8B-B14F-4D97-AF65-F5344CB8AC3E}">
        <p14:creationId xmlns:p14="http://schemas.microsoft.com/office/powerpoint/2010/main" val="3403857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8877D-51B6-C7CD-D45B-6A1895F81584}"/>
              </a:ext>
            </a:extLst>
          </p:cNvPr>
          <p:cNvSpPr>
            <a:spLocks noGrp="1"/>
          </p:cNvSpPr>
          <p:nvPr>
            <p:ph type="title"/>
          </p:nvPr>
        </p:nvSpPr>
        <p:spPr/>
        <p:txBody>
          <a:bodyPr/>
          <a:lstStyle/>
          <a:p>
            <a:r>
              <a:rPr lang="en-US" sz="4000" kern="1200" dirty="0">
                <a:solidFill>
                  <a:srgbClr val="000000"/>
                </a:solidFill>
                <a:effectLst/>
                <a:latin typeface="Calibri Light" panose="020F0302020204030204" pitchFamily="34" charset="0"/>
                <a:ea typeface="+mj-ea"/>
                <a:cs typeface="+mj-cs"/>
              </a:rPr>
              <a:t>Hierarchical</a:t>
            </a:r>
            <a:r>
              <a:rPr lang="en-CA" sz="4000" kern="1200" dirty="0">
                <a:solidFill>
                  <a:srgbClr val="000000"/>
                </a:solidFill>
                <a:effectLst/>
                <a:latin typeface="Calibri Light" panose="020F0302020204030204" pitchFamily="34" charset="0"/>
                <a:ea typeface="+mj-ea"/>
                <a:cs typeface="+mj-cs"/>
              </a:rPr>
              <a:t> clustering step by step:</a:t>
            </a:r>
            <a:endParaRPr lang="en-CA" dirty="0"/>
          </a:p>
        </p:txBody>
      </p:sp>
      <p:sp>
        <p:nvSpPr>
          <p:cNvPr id="4" name="Slide Number Placeholder 3">
            <a:extLst>
              <a:ext uri="{FF2B5EF4-FFF2-40B4-BE49-F238E27FC236}">
                <a16:creationId xmlns:a16="http://schemas.microsoft.com/office/drawing/2014/main" id="{10B7E932-1748-BF01-73CF-4F231F328ADF}"/>
              </a:ext>
            </a:extLst>
          </p:cNvPr>
          <p:cNvSpPr>
            <a:spLocks noGrp="1"/>
          </p:cNvSpPr>
          <p:nvPr>
            <p:ph type="sldNum" sz="quarter" idx="12"/>
          </p:nvPr>
        </p:nvSpPr>
        <p:spPr>
          <a:xfrm>
            <a:off x="43543" y="6236169"/>
            <a:ext cx="2743200" cy="365125"/>
          </a:xfrm>
        </p:spPr>
        <p:txBody>
          <a:bodyPr/>
          <a:lstStyle/>
          <a:p>
            <a:fld id="{2DEBF6B5-A8B6-5742-91AE-8DC29EBB8E42}" type="slidenum">
              <a:rPr lang="en-US" smtClean="0"/>
              <a:t>22</a:t>
            </a:fld>
            <a:endParaRPr lang="en-US" dirty="0"/>
          </a:p>
        </p:txBody>
      </p:sp>
      <p:pic>
        <p:nvPicPr>
          <p:cNvPr id="5" name="Content Placeholder 8">
            <a:extLst>
              <a:ext uri="{FF2B5EF4-FFF2-40B4-BE49-F238E27FC236}">
                <a16:creationId xmlns:a16="http://schemas.microsoft.com/office/drawing/2014/main" id="{0AF5F6FA-0CEA-6ABB-581F-63F64ACD3235}"/>
              </a:ext>
            </a:extLst>
          </p:cNvPr>
          <p:cNvPicPr>
            <a:picLocks noGrp="1" noChangeAspect="1"/>
          </p:cNvPicPr>
          <p:nvPr>
            <p:ph idx="1"/>
          </p:nvPr>
        </p:nvPicPr>
        <p:blipFill>
          <a:blip r:embed="rId2"/>
          <a:stretch>
            <a:fillRect/>
          </a:stretch>
        </p:blipFill>
        <p:spPr>
          <a:xfrm>
            <a:off x="664741" y="2328675"/>
            <a:ext cx="2355228" cy="1831088"/>
          </a:xfrm>
        </p:spPr>
      </p:pic>
      <p:pic>
        <p:nvPicPr>
          <p:cNvPr id="6" name="Picture 5">
            <a:extLst>
              <a:ext uri="{FF2B5EF4-FFF2-40B4-BE49-F238E27FC236}">
                <a16:creationId xmlns:a16="http://schemas.microsoft.com/office/drawing/2014/main" id="{4DF7D17C-0BAF-4B8C-31D6-B6BE9A73F5F4}"/>
              </a:ext>
            </a:extLst>
          </p:cNvPr>
          <p:cNvPicPr>
            <a:picLocks noChangeAspect="1"/>
          </p:cNvPicPr>
          <p:nvPr/>
        </p:nvPicPr>
        <p:blipFill>
          <a:blip r:embed="rId3"/>
          <a:stretch>
            <a:fillRect/>
          </a:stretch>
        </p:blipFill>
        <p:spPr>
          <a:xfrm>
            <a:off x="681321" y="4132219"/>
            <a:ext cx="2380336" cy="2013598"/>
          </a:xfrm>
          <a:prstGeom prst="rect">
            <a:avLst/>
          </a:prstGeom>
        </p:spPr>
      </p:pic>
      <p:pic>
        <p:nvPicPr>
          <p:cNvPr id="7" name="Picture 6">
            <a:extLst>
              <a:ext uri="{FF2B5EF4-FFF2-40B4-BE49-F238E27FC236}">
                <a16:creationId xmlns:a16="http://schemas.microsoft.com/office/drawing/2014/main" id="{00B9C669-FA0B-8ABC-E38C-EB4711D869E9}"/>
              </a:ext>
            </a:extLst>
          </p:cNvPr>
          <p:cNvPicPr>
            <a:picLocks noChangeAspect="1"/>
          </p:cNvPicPr>
          <p:nvPr/>
        </p:nvPicPr>
        <p:blipFill>
          <a:blip r:embed="rId4"/>
          <a:stretch>
            <a:fillRect/>
          </a:stretch>
        </p:blipFill>
        <p:spPr>
          <a:xfrm>
            <a:off x="3134467" y="2328675"/>
            <a:ext cx="2736817" cy="1831088"/>
          </a:xfrm>
          <a:prstGeom prst="rect">
            <a:avLst/>
          </a:prstGeom>
        </p:spPr>
      </p:pic>
      <p:pic>
        <p:nvPicPr>
          <p:cNvPr id="8" name="Picture 7">
            <a:extLst>
              <a:ext uri="{FF2B5EF4-FFF2-40B4-BE49-F238E27FC236}">
                <a16:creationId xmlns:a16="http://schemas.microsoft.com/office/drawing/2014/main" id="{FCBCE412-5309-D1EF-28CC-C0F81DCAAF6B}"/>
              </a:ext>
            </a:extLst>
          </p:cNvPr>
          <p:cNvPicPr>
            <a:picLocks noChangeAspect="1"/>
          </p:cNvPicPr>
          <p:nvPr/>
        </p:nvPicPr>
        <p:blipFill>
          <a:blip r:embed="rId5"/>
          <a:stretch>
            <a:fillRect/>
          </a:stretch>
        </p:blipFill>
        <p:spPr>
          <a:xfrm>
            <a:off x="3142899" y="4159763"/>
            <a:ext cx="2613887" cy="1958510"/>
          </a:xfrm>
          <a:prstGeom prst="rect">
            <a:avLst/>
          </a:prstGeom>
        </p:spPr>
      </p:pic>
      <p:pic>
        <p:nvPicPr>
          <p:cNvPr id="9" name="Picture 8">
            <a:extLst>
              <a:ext uri="{FF2B5EF4-FFF2-40B4-BE49-F238E27FC236}">
                <a16:creationId xmlns:a16="http://schemas.microsoft.com/office/drawing/2014/main" id="{7C0329F4-477D-7CF5-8FB6-64EA361A052D}"/>
              </a:ext>
            </a:extLst>
          </p:cNvPr>
          <p:cNvPicPr>
            <a:picLocks noChangeAspect="1"/>
          </p:cNvPicPr>
          <p:nvPr/>
        </p:nvPicPr>
        <p:blipFill>
          <a:blip r:embed="rId6"/>
          <a:stretch>
            <a:fillRect/>
          </a:stretch>
        </p:blipFill>
        <p:spPr>
          <a:xfrm>
            <a:off x="6022210" y="2328675"/>
            <a:ext cx="2469094" cy="1470787"/>
          </a:xfrm>
          <a:prstGeom prst="rect">
            <a:avLst/>
          </a:prstGeom>
        </p:spPr>
      </p:pic>
      <p:pic>
        <p:nvPicPr>
          <p:cNvPr id="11" name="Picture 10">
            <a:extLst>
              <a:ext uri="{FF2B5EF4-FFF2-40B4-BE49-F238E27FC236}">
                <a16:creationId xmlns:a16="http://schemas.microsoft.com/office/drawing/2014/main" id="{DDE0DE91-397F-C3A4-1ED4-033FF4BD3529}"/>
              </a:ext>
            </a:extLst>
          </p:cNvPr>
          <p:cNvPicPr>
            <a:picLocks noChangeAspect="1"/>
          </p:cNvPicPr>
          <p:nvPr/>
        </p:nvPicPr>
        <p:blipFill>
          <a:blip r:embed="rId7"/>
          <a:stretch>
            <a:fillRect/>
          </a:stretch>
        </p:blipFill>
        <p:spPr>
          <a:xfrm>
            <a:off x="6033641" y="3946953"/>
            <a:ext cx="2446232" cy="1684166"/>
          </a:xfrm>
          <a:prstGeom prst="rect">
            <a:avLst/>
          </a:prstGeom>
        </p:spPr>
      </p:pic>
      <p:pic>
        <p:nvPicPr>
          <p:cNvPr id="12" name="Picture 11">
            <a:extLst>
              <a:ext uri="{FF2B5EF4-FFF2-40B4-BE49-F238E27FC236}">
                <a16:creationId xmlns:a16="http://schemas.microsoft.com/office/drawing/2014/main" id="{3EF42FCC-A637-71DD-FA9A-A30E2A370BDA}"/>
              </a:ext>
            </a:extLst>
          </p:cNvPr>
          <p:cNvPicPr>
            <a:picLocks noChangeAspect="1"/>
          </p:cNvPicPr>
          <p:nvPr/>
        </p:nvPicPr>
        <p:blipFill>
          <a:blip r:embed="rId8"/>
          <a:stretch>
            <a:fillRect/>
          </a:stretch>
        </p:blipFill>
        <p:spPr>
          <a:xfrm>
            <a:off x="8599633" y="2328675"/>
            <a:ext cx="2522439" cy="1188823"/>
          </a:xfrm>
          <a:prstGeom prst="rect">
            <a:avLst/>
          </a:prstGeom>
        </p:spPr>
      </p:pic>
      <p:pic>
        <p:nvPicPr>
          <p:cNvPr id="13" name="Picture 12">
            <a:extLst>
              <a:ext uri="{FF2B5EF4-FFF2-40B4-BE49-F238E27FC236}">
                <a16:creationId xmlns:a16="http://schemas.microsoft.com/office/drawing/2014/main" id="{53F9F54B-B3F0-A5CA-9390-5F4BA45A3CAC}"/>
              </a:ext>
            </a:extLst>
          </p:cNvPr>
          <p:cNvPicPr>
            <a:picLocks noChangeAspect="1"/>
          </p:cNvPicPr>
          <p:nvPr/>
        </p:nvPicPr>
        <p:blipFill>
          <a:blip r:embed="rId9"/>
          <a:stretch>
            <a:fillRect/>
          </a:stretch>
        </p:blipFill>
        <p:spPr>
          <a:xfrm>
            <a:off x="8636924" y="3600107"/>
            <a:ext cx="2507197" cy="1402202"/>
          </a:xfrm>
          <a:prstGeom prst="rect">
            <a:avLst/>
          </a:prstGeom>
        </p:spPr>
      </p:pic>
      <p:pic>
        <p:nvPicPr>
          <p:cNvPr id="14" name="Picture 13">
            <a:extLst>
              <a:ext uri="{FF2B5EF4-FFF2-40B4-BE49-F238E27FC236}">
                <a16:creationId xmlns:a16="http://schemas.microsoft.com/office/drawing/2014/main" id="{96A490D2-81FA-16F3-053A-4AB46FDEA73E}"/>
              </a:ext>
            </a:extLst>
          </p:cNvPr>
          <p:cNvPicPr>
            <a:picLocks noChangeAspect="1"/>
          </p:cNvPicPr>
          <p:nvPr/>
        </p:nvPicPr>
        <p:blipFill>
          <a:blip r:embed="rId10"/>
          <a:stretch>
            <a:fillRect/>
          </a:stretch>
        </p:blipFill>
        <p:spPr>
          <a:xfrm>
            <a:off x="8636924" y="5105164"/>
            <a:ext cx="2564538" cy="883997"/>
          </a:xfrm>
          <a:prstGeom prst="rect">
            <a:avLst/>
          </a:prstGeom>
        </p:spPr>
      </p:pic>
      <p:pic>
        <p:nvPicPr>
          <p:cNvPr id="16" name="Picture 15">
            <a:extLst>
              <a:ext uri="{FF2B5EF4-FFF2-40B4-BE49-F238E27FC236}">
                <a16:creationId xmlns:a16="http://schemas.microsoft.com/office/drawing/2014/main" id="{D64AD329-5481-D78B-C463-118FB6694ED8}"/>
              </a:ext>
            </a:extLst>
          </p:cNvPr>
          <p:cNvPicPr>
            <a:picLocks noChangeAspect="1"/>
          </p:cNvPicPr>
          <p:nvPr/>
        </p:nvPicPr>
        <p:blipFill>
          <a:blip r:embed="rId11"/>
          <a:stretch>
            <a:fillRect/>
          </a:stretch>
        </p:blipFill>
        <p:spPr>
          <a:xfrm>
            <a:off x="664741" y="1978125"/>
            <a:ext cx="807790" cy="350550"/>
          </a:xfrm>
          <a:prstGeom prst="rect">
            <a:avLst/>
          </a:prstGeom>
        </p:spPr>
      </p:pic>
      <p:pic>
        <p:nvPicPr>
          <p:cNvPr id="18" name="Picture 17">
            <a:extLst>
              <a:ext uri="{FF2B5EF4-FFF2-40B4-BE49-F238E27FC236}">
                <a16:creationId xmlns:a16="http://schemas.microsoft.com/office/drawing/2014/main" id="{811351AE-93E6-057C-F02D-55D0A2F2E1FB}"/>
              </a:ext>
            </a:extLst>
          </p:cNvPr>
          <p:cNvPicPr>
            <a:picLocks noChangeAspect="1"/>
          </p:cNvPicPr>
          <p:nvPr/>
        </p:nvPicPr>
        <p:blipFill>
          <a:blip r:embed="rId12"/>
          <a:stretch>
            <a:fillRect/>
          </a:stretch>
        </p:blipFill>
        <p:spPr>
          <a:xfrm>
            <a:off x="3142899" y="1978125"/>
            <a:ext cx="853514" cy="342930"/>
          </a:xfrm>
          <a:prstGeom prst="rect">
            <a:avLst/>
          </a:prstGeom>
        </p:spPr>
      </p:pic>
      <p:pic>
        <p:nvPicPr>
          <p:cNvPr id="20" name="Picture 19">
            <a:extLst>
              <a:ext uri="{FF2B5EF4-FFF2-40B4-BE49-F238E27FC236}">
                <a16:creationId xmlns:a16="http://schemas.microsoft.com/office/drawing/2014/main" id="{E011E210-A1D3-D678-1BC1-F859395219E1}"/>
              </a:ext>
            </a:extLst>
          </p:cNvPr>
          <p:cNvPicPr>
            <a:picLocks noChangeAspect="1"/>
          </p:cNvPicPr>
          <p:nvPr/>
        </p:nvPicPr>
        <p:blipFill>
          <a:blip r:embed="rId13"/>
          <a:stretch>
            <a:fillRect/>
          </a:stretch>
        </p:blipFill>
        <p:spPr>
          <a:xfrm>
            <a:off x="6022210" y="2002232"/>
            <a:ext cx="823031" cy="312447"/>
          </a:xfrm>
          <a:prstGeom prst="rect">
            <a:avLst/>
          </a:prstGeom>
        </p:spPr>
      </p:pic>
      <p:pic>
        <p:nvPicPr>
          <p:cNvPr id="22" name="Picture 21">
            <a:extLst>
              <a:ext uri="{FF2B5EF4-FFF2-40B4-BE49-F238E27FC236}">
                <a16:creationId xmlns:a16="http://schemas.microsoft.com/office/drawing/2014/main" id="{9B869C1C-36D0-D5E9-91EE-869507CB48A5}"/>
              </a:ext>
            </a:extLst>
          </p:cNvPr>
          <p:cNvPicPr>
            <a:picLocks noChangeAspect="1"/>
          </p:cNvPicPr>
          <p:nvPr/>
        </p:nvPicPr>
        <p:blipFill>
          <a:blip r:embed="rId14"/>
          <a:stretch>
            <a:fillRect/>
          </a:stretch>
        </p:blipFill>
        <p:spPr>
          <a:xfrm>
            <a:off x="8636924" y="2016228"/>
            <a:ext cx="815411" cy="312447"/>
          </a:xfrm>
          <a:prstGeom prst="rect">
            <a:avLst/>
          </a:prstGeom>
        </p:spPr>
      </p:pic>
      <p:pic>
        <p:nvPicPr>
          <p:cNvPr id="24" name="Picture 23">
            <a:extLst>
              <a:ext uri="{FF2B5EF4-FFF2-40B4-BE49-F238E27FC236}">
                <a16:creationId xmlns:a16="http://schemas.microsoft.com/office/drawing/2014/main" id="{13D27861-3AD5-6D48-46EE-FDAC045B2941}"/>
              </a:ext>
            </a:extLst>
          </p:cNvPr>
          <p:cNvPicPr>
            <a:picLocks noChangeAspect="1"/>
          </p:cNvPicPr>
          <p:nvPr/>
        </p:nvPicPr>
        <p:blipFill>
          <a:blip r:embed="rId15"/>
          <a:stretch>
            <a:fillRect/>
          </a:stretch>
        </p:blipFill>
        <p:spPr>
          <a:xfrm>
            <a:off x="7340584" y="5617123"/>
            <a:ext cx="1150720" cy="312447"/>
          </a:xfrm>
          <a:prstGeom prst="rect">
            <a:avLst/>
          </a:prstGeom>
        </p:spPr>
      </p:pic>
    </p:spTree>
    <p:extLst>
      <p:ext uri="{BB962C8B-B14F-4D97-AF65-F5344CB8AC3E}">
        <p14:creationId xmlns:p14="http://schemas.microsoft.com/office/powerpoint/2010/main" val="4204429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8877D-51B6-C7CD-D45B-6A1895F81584}"/>
              </a:ext>
            </a:extLst>
          </p:cNvPr>
          <p:cNvSpPr>
            <a:spLocks noGrp="1"/>
          </p:cNvSpPr>
          <p:nvPr>
            <p:ph type="title"/>
          </p:nvPr>
        </p:nvSpPr>
        <p:spPr/>
        <p:txBody>
          <a:bodyPr/>
          <a:lstStyle/>
          <a:p>
            <a:r>
              <a:rPr lang="en-CA" dirty="0"/>
              <a:t>Dendrogram of the example:</a:t>
            </a:r>
          </a:p>
        </p:txBody>
      </p:sp>
      <p:sp>
        <p:nvSpPr>
          <p:cNvPr id="3" name="Content Placeholder 2">
            <a:extLst>
              <a:ext uri="{FF2B5EF4-FFF2-40B4-BE49-F238E27FC236}">
                <a16:creationId xmlns:a16="http://schemas.microsoft.com/office/drawing/2014/main" id="{BD3A998E-AC0E-A01F-6760-A7F2454F8E88}"/>
              </a:ext>
            </a:extLst>
          </p:cNvPr>
          <p:cNvSpPr>
            <a:spLocks noGrp="1"/>
          </p:cNvSpPr>
          <p:nvPr>
            <p:ph idx="1"/>
          </p:nvPr>
        </p:nvSpPr>
        <p:spPr/>
        <p:txBody>
          <a:bodyPr>
            <a:normAutofit/>
          </a:bodyPr>
          <a:lstStyle/>
          <a:p>
            <a:pPr marL="0" indent="0">
              <a:buNone/>
            </a:pPr>
            <a:r>
              <a:rPr lang="en-CA" sz="900" dirty="0"/>
              <a:t>.</a:t>
            </a:r>
          </a:p>
        </p:txBody>
      </p:sp>
      <p:sp>
        <p:nvSpPr>
          <p:cNvPr id="4" name="Slide Number Placeholder 3">
            <a:extLst>
              <a:ext uri="{FF2B5EF4-FFF2-40B4-BE49-F238E27FC236}">
                <a16:creationId xmlns:a16="http://schemas.microsoft.com/office/drawing/2014/main" id="{10B7E932-1748-BF01-73CF-4F231F328ADF}"/>
              </a:ext>
            </a:extLst>
          </p:cNvPr>
          <p:cNvSpPr>
            <a:spLocks noGrp="1"/>
          </p:cNvSpPr>
          <p:nvPr>
            <p:ph type="sldNum" sz="quarter" idx="12"/>
          </p:nvPr>
        </p:nvSpPr>
        <p:spPr>
          <a:xfrm>
            <a:off x="59872" y="6242051"/>
            <a:ext cx="2743200" cy="365125"/>
          </a:xfrm>
        </p:spPr>
        <p:txBody>
          <a:bodyPr/>
          <a:lstStyle/>
          <a:p>
            <a:fld id="{2DEBF6B5-A8B6-5742-91AE-8DC29EBB8E42}" type="slidenum">
              <a:rPr lang="en-US" smtClean="0"/>
              <a:t>23</a:t>
            </a:fld>
            <a:endParaRPr lang="en-US"/>
          </a:p>
        </p:txBody>
      </p:sp>
      <p:pic>
        <p:nvPicPr>
          <p:cNvPr id="5" name="Picture 4" descr="A diagram of a diagram&#10;&#10;Description automatically generated with medium confidence">
            <a:extLst>
              <a:ext uri="{FF2B5EF4-FFF2-40B4-BE49-F238E27FC236}">
                <a16:creationId xmlns:a16="http://schemas.microsoft.com/office/drawing/2014/main" id="{1A4E7346-D523-A4B7-A8AA-14490A5B9386}"/>
              </a:ext>
            </a:extLst>
          </p:cNvPr>
          <p:cNvPicPr>
            <a:picLocks noChangeAspect="1"/>
          </p:cNvPicPr>
          <p:nvPr/>
        </p:nvPicPr>
        <p:blipFill>
          <a:blip r:embed="rId2"/>
          <a:stretch>
            <a:fillRect/>
          </a:stretch>
        </p:blipFill>
        <p:spPr>
          <a:xfrm>
            <a:off x="3013787" y="2187035"/>
            <a:ext cx="5676713" cy="3628518"/>
          </a:xfrm>
          <a:prstGeom prst="rect">
            <a:avLst/>
          </a:prstGeom>
        </p:spPr>
      </p:pic>
    </p:spTree>
    <p:extLst>
      <p:ext uri="{BB962C8B-B14F-4D97-AF65-F5344CB8AC3E}">
        <p14:creationId xmlns:p14="http://schemas.microsoft.com/office/powerpoint/2010/main" val="249245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8877D-51B6-C7CD-D45B-6A1895F81584}"/>
              </a:ext>
            </a:extLst>
          </p:cNvPr>
          <p:cNvSpPr>
            <a:spLocks noGrp="1"/>
          </p:cNvSpPr>
          <p:nvPr>
            <p:ph type="title"/>
          </p:nvPr>
        </p:nvSpPr>
        <p:spPr/>
        <p:txBody>
          <a:bodyPr/>
          <a:lstStyle/>
          <a:p>
            <a:r>
              <a:rPr lang="en-CA" dirty="0">
                <a:effectLst/>
                <a:latin typeface="inherit"/>
              </a:rPr>
              <a:t>Application of Hierarchical Clustering:</a:t>
            </a:r>
            <a:endParaRPr lang="en-CA" dirty="0"/>
          </a:p>
        </p:txBody>
      </p:sp>
      <p:sp>
        <p:nvSpPr>
          <p:cNvPr id="3" name="Content Placeholder 2">
            <a:extLst>
              <a:ext uri="{FF2B5EF4-FFF2-40B4-BE49-F238E27FC236}">
                <a16:creationId xmlns:a16="http://schemas.microsoft.com/office/drawing/2014/main" id="{BD3A998E-AC0E-A01F-6760-A7F2454F8E88}"/>
              </a:ext>
            </a:extLst>
          </p:cNvPr>
          <p:cNvSpPr>
            <a:spLocks noGrp="1"/>
          </p:cNvSpPr>
          <p:nvPr>
            <p:ph idx="1"/>
          </p:nvPr>
        </p:nvSpPr>
        <p:spPr/>
        <p:txBody>
          <a:bodyPr>
            <a:normAutofit/>
          </a:bodyPr>
          <a:lstStyle/>
          <a:p>
            <a:pPr marL="0" indent="0">
              <a:buNone/>
            </a:pPr>
            <a:r>
              <a:rPr lang="en-CA" sz="900" dirty="0"/>
              <a:t>.</a:t>
            </a:r>
          </a:p>
        </p:txBody>
      </p:sp>
      <p:sp>
        <p:nvSpPr>
          <p:cNvPr id="4" name="Slide Number Placeholder 3">
            <a:extLst>
              <a:ext uri="{FF2B5EF4-FFF2-40B4-BE49-F238E27FC236}">
                <a16:creationId xmlns:a16="http://schemas.microsoft.com/office/drawing/2014/main" id="{10B7E932-1748-BF01-73CF-4F231F328ADF}"/>
              </a:ext>
            </a:extLst>
          </p:cNvPr>
          <p:cNvSpPr>
            <a:spLocks noGrp="1"/>
          </p:cNvSpPr>
          <p:nvPr>
            <p:ph type="sldNum" sz="quarter" idx="12"/>
          </p:nvPr>
        </p:nvSpPr>
        <p:spPr>
          <a:xfrm>
            <a:off x="81643" y="6231166"/>
            <a:ext cx="2743200" cy="365125"/>
          </a:xfrm>
        </p:spPr>
        <p:txBody>
          <a:bodyPr/>
          <a:lstStyle/>
          <a:p>
            <a:fld id="{2DEBF6B5-A8B6-5742-91AE-8DC29EBB8E42}" type="slidenum">
              <a:rPr lang="en-US" smtClean="0"/>
              <a:t>24</a:t>
            </a:fld>
            <a:endParaRPr lang="en-US"/>
          </a:p>
        </p:txBody>
      </p:sp>
      <p:pic>
        <p:nvPicPr>
          <p:cNvPr id="7" name="Picture 6">
            <a:extLst>
              <a:ext uri="{FF2B5EF4-FFF2-40B4-BE49-F238E27FC236}">
                <a16:creationId xmlns:a16="http://schemas.microsoft.com/office/drawing/2014/main" id="{194F98C3-9104-42ED-37DC-0E51C3232CF4}"/>
              </a:ext>
            </a:extLst>
          </p:cNvPr>
          <p:cNvPicPr>
            <a:picLocks noChangeAspect="1"/>
          </p:cNvPicPr>
          <p:nvPr/>
        </p:nvPicPr>
        <p:blipFill>
          <a:blip r:embed="rId2"/>
          <a:stretch>
            <a:fillRect/>
          </a:stretch>
        </p:blipFill>
        <p:spPr>
          <a:xfrm>
            <a:off x="681037" y="1568418"/>
            <a:ext cx="10254441" cy="4247882"/>
          </a:xfrm>
          <a:prstGeom prst="rect">
            <a:avLst/>
          </a:prstGeom>
        </p:spPr>
      </p:pic>
    </p:spTree>
    <p:extLst>
      <p:ext uri="{BB962C8B-B14F-4D97-AF65-F5344CB8AC3E}">
        <p14:creationId xmlns:p14="http://schemas.microsoft.com/office/powerpoint/2010/main" val="1627359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0C44-CE67-47D3-8BA0-3A4AD89F6DC7}"/>
              </a:ext>
            </a:extLst>
          </p:cNvPr>
          <p:cNvSpPr>
            <a:spLocks noGrp="1"/>
          </p:cNvSpPr>
          <p:nvPr>
            <p:ph type="title"/>
          </p:nvPr>
        </p:nvSpPr>
        <p:spPr/>
        <p:txBody>
          <a:bodyPr>
            <a:normAutofit/>
          </a:bodyPr>
          <a:lstStyle/>
          <a:p>
            <a:r>
              <a:rPr lang="en-CA" dirty="0">
                <a:effectLst/>
                <a:latin typeface="inherit"/>
              </a:rPr>
              <a:t>Applications:</a:t>
            </a:r>
            <a:endParaRPr lang="en-US" dirty="0"/>
          </a:p>
        </p:txBody>
      </p:sp>
      <p:sp>
        <p:nvSpPr>
          <p:cNvPr id="3" name="Content Placeholder 2">
            <a:extLst>
              <a:ext uri="{FF2B5EF4-FFF2-40B4-BE49-F238E27FC236}">
                <a16:creationId xmlns:a16="http://schemas.microsoft.com/office/drawing/2014/main" id="{CA666157-67C5-42CD-A70D-44F7DD00AEE3}"/>
              </a:ext>
            </a:extLst>
          </p:cNvPr>
          <p:cNvSpPr>
            <a:spLocks noGrp="1"/>
          </p:cNvSpPr>
          <p:nvPr>
            <p:ph idx="1"/>
          </p:nvPr>
        </p:nvSpPr>
        <p:spPr/>
        <p:txBody>
          <a:bodyPr>
            <a:normAutofit/>
          </a:bodyPr>
          <a:lstStyle/>
          <a:p>
            <a:r>
              <a:rPr lang="en-US" sz="2000" b="0" dirty="0">
                <a:effectLst/>
                <a:latin typeface="Roboto" panose="02000000000000000000" pitchFamily="2" charset="0"/>
                <a:ea typeface="Roboto" panose="02000000000000000000" pitchFamily="2" charset="0"/>
                <a:cs typeface="Roboto" panose="02000000000000000000" pitchFamily="2" charset="0"/>
              </a:rPr>
              <a:t>There are many real-life applications of Hierarchical clustering. They include:</a:t>
            </a:r>
          </a:p>
          <a:p>
            <a:pPr>
              <a:buFont typeface="Arial" panose="020B0604020202020204" pitchFamily="34" charset="0"/>
              <a:buChar char="•"/>
            </a:pPr>
            <a:r>
              <a:rPr lang="en-US" sz="2000" dirty="0">
                <a:effectLst/>
                <a:latin typeface="Roboto" panose="02000000000000000000" pitchFamily="2" charset="0"/>
                <a:ea typeface="Roboto" panose="02000000000000000000" pitchFamily="2" charset="0"/>
                <a:cs typeface="Roboto" panose="02000000000000000000" pitchFamily="2" charset="0"/>
              </a:rPr>
              <a:t>Bioinformatics: grouping animals according to their biological features to reconstruct phylogeny trees</a:t>
            </a:r>
          </a:p>
          <a:p>
            <a:pPr>
              <a:buFont typeface="Arial" panose="020B0604020202020204" pitchFamily="34" charset="0"/>
              <a:buChar char="•"/>
            </a:pPr>
            <a:r>
              <a:rPr lang="en-US" sz="2000" dirty="0">
                <a:effectLst/>
                <a:latin typeface="Roboto" panose="02000000000000000000" pitchFamily="2" charset="0"/>
                <a:ea typeface="Roboto" panose="02000000000000000000" pitchFamily="2" charset="0"/>
                <a:cs typeface="Roboto" panose="02000000000000000000" pitchFamily="2" charset="0"/>
              </a:rPr>
              <a:t>Business: dividing customers into segments or forming a hierarchy of employees based on salary.</a:t>
            </a:r>
          </a:p>
          <a:p>
            <a:pPr>
              <a:buFont typeface="Arial" panose="020B0604020202020204" pitchFamily="34" charset="0"/>
              <a:buChar char="•"/>
            </a:pPr>
            <a:r>
              <a:rPr lang="en-US" sz="2000" dirty="0">
                <a:effectLst/>
                <a:latin typeface="Roboto" panose="02000000000000000000" pitchFamily="2" charset="0"/>
                <a:ea typeface="Roboto" panose="02000000000000000000" pitchFamily="2" charset="0"/>
                <a:cs typeface="Roboto" panose="02000000000000000000" pitchFamily="2" charset="0"/>
              </a:rPr>
              <a:t>Image processing: grouping handwritten characters in text recognition based on the similarity of the character shapes.</a:t>
            </a:r>
          </a:p>
          <a:p>
            <a:pPr>
              <a:buFont typeface="Arial" panose="020B0604020202020204" pitchFamily="34" charset="0"/>
              <a:buChar char="•"/>
            </a:pPr>
            <a:r>
              <a:rPr lang="en-US" sz="2000" dirty="0">
                <a:effectLst/>
                <a:latin typeface="Roboto" panose="02000000000000000000" pitchFamily="2" charset="0"/>
                <a:ea typeface="Roboto" panose="02000000000000000000" pitchFamily="2" charset="0"/>
                <a:cs typeface="Roboto" panose="02000000000000000000" pitchFamily="2" charset="0"/>
              </a:rPr>
              <a:t>Information Retrieval: categorizing search results based on the query.</a:t>
            </a:r>
          </a:p>
          <a:p>
            <a:endParaRPr lang="en-US" sz="2000" dirty="0">
              <a:latin typeface="Roboto" panose="02000000000000000000" pitchFamily="2" charset="0"/>
              <a:ea typeface="Roboto" panose="02000000000000000000" pitchFamily="2" charset="0"/>
              <a:cs typeface="Roboto" panose="02000000000000000000" pitchFamily="2" charset="0"/>
            </a:endParaRPr>
          </a:p>
        </p:txBody>
      </p:sp>
      <p:sp>
        <p:nvSpPr>
          <p:cNvPr id="4" name="Slide Number Placeholder 3">
            <a:extLst>
              <a:ext uri="{FF2B5EF4-FFF2-40B4-BE49-F238E27FC236}">
                <a16:creationId xmlns:a16="http://schemas.microsoft.com/office/drawing/2014/main" id="{B4CD3592-C28E-4A58-A12B-34B2F24CD5CC}"/>
              </a:ext>
            </a:extLst>
          </p:cNvPr>
          <p:cNvSpPr>
            <a:spLocks noGrp="1"/>
          </p:cNvSpPr>
          <p:nvPr>
            <p:ph type="sldNum" sz="quarter" idx="12"/>
          </p:nvPr>
        </p:nvSpPr>
        <p:spPr>
          <a:xfrm>
            <a:off x="48986" y="6236608"/>
            <a:ext cx="2743200" cy="365125"/>
          </a:xfrm>
        </p:spPr>
        <p:txBody>
          <a:bodyPr/>
          <a:lstStyle/>
          <a:p>
            <a:fld id="{2DEBF6B5-A8B6-5742-91AE-8DC29EBB8E42}" type="slidenum">
              <a:rPr lang="en-US" smtClean="0"/>
              <a:t>25</a:t>
            </a:fld>
            <a:endParaRPr lang="en-US"/>
          </a:p>
        </p:txBody>
      </p:sp>
    </p:spTree>
    <p:extLst>
      <p:ext uri="{BB962C8B-B14F-4D97-AF65-F5344CB8AC3E}">
        <p14:creationId xmlns:p14="http://schemas.microsoft.com/office/powerpoint/2010/main" val="525769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0C44-CE67-47D3-8BA0-3A4AD89F6DC7}"/>
              </a:ext>
            </a:extLst>
          </p:cNvPr>
          <p:cNvSpPr>
            <a:spLocks noGrp="1"/>
          </p:cNvSpPr>
          <p:nvPr>
            <p:ph type="title"/>
          </p:nvPr>
        </p:nvSpPr>
        <p:spPr/>
        <p:txBody>
          <a:bodyPr/>
          <a:lstStyle/>
          <a:p>
            <a:r>
              <a:rPr lang="en-US" dirty="0"/>
              <a:t>Advantages </a:t>
            </a:r>
          </a:p>
        </p:txBody>
      </p:sp>
      <p:sp>
        <p:nvSpPr>
          <p:cNvPr id="3" name="Content Placeholder 2">
            <a:extLst>
              <a:ext uri="{FF2B5EF4-FFF2-40B4-BE49-F238E27FC236}">
                <a16:creationId xmlns:a16="http://schemas.microsoft.com/office/drawing/2014/main" id="{CA666157-67C5-42CD-A70D-44F7DD00AEE3}"/>
              </a:ext>
            </a:extLst>
          </p:cNvPr>
          <p:cNvSpPr>
            <a:spLocks noGrp="1"/>
          </p:cNvSpPr>
          <p:nvPr>
            <p:ph idx="1"/>
          </p:nvPr>
        </p:nvSpPr>
        <p:spPr>
          <a:xfrm>
            <a:off x="843643" y="1825625"/>
            <a:ext cx="10515600" cy="4351339"/>
          </a:xfrm>
        </p:spPr>
        <p:txBody>
          <a:bodyPr>
            <a:normAutofit/>
          </a:bodyPr>
          <a:lstStyle/>
          <a:p>
            <a:pPr rtl="0" fontAlgn="base">
              <a:spcBef>
                <a:spcPts val="150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Interpretability: Dendrograms provide an intuitive visualization of cluster relationships.</a:t>
            </a:r>
          </a:p>
          <a:p>
            <a:pPr marL="0" indent="0" rtl="0" fontAlgn="base">
              <a:spcBef>
                <a:spcPts val="0"/>
              </a:spcBef>
              <a:spcAft>
                <a:spcPts val="0"/>
              </a:spcAft>
              <a:buNone/>
            </a:pPr>
            <a:endParaRPr lang="en-US" sz="18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No Predefined Clusters: Hierarchical clustering doesn't require specifying the number of clusters beforehand.</a:t>
            </a:r>
          </a:p>
          <a:p>
            <a:pPr marL="0" indent="0" rtl="0" fontAlgn="base">
              <a:spcBef>
                <a:spcPts val="0"/>
              </a:spcBef>
              <a:spcAft>
                <a:spcPts val="0"/>
              </a:spcAft>
              <a:buNone/>
            </a:pPr>
            <a:endParaRPr lang="en-US" sz="18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Flexibility: You can choose the granularity of clusters by cutting the dendrogram.</a:t>
            </a:r>
          </a:p>
          <a:p>
            <a:pPr marL="0" indent="0" rtl="0" fontAlgn="base">
              <a:spcBef>
                <a:spcPts val="0"/>
              </a:spcBef>
              <a:spcAft>
                <a:spcPts val="0"/>
              </a:spcAft>
              <a:buNone/>
            </a:pPr>
            <a:endParaRPr lang="en-US" sz="18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Handling Non-Globular Shapes: Suitable for complex data distributions.</a:t>
            </a:r>
          </a:p>
          <a:p>
            <a:pPr marL="0" indent="0" rtl="0" fontAlgn="base">
              <a:spcBef>
                <a:spcPts val="0"/>
              </a:spcBef>
              <a:spcAft>
                <a:spcPts val="0"/>
              </a:spcAft>
              <a:buNone/>
            </a:pPr>
            <a:endParaRPr lang="en-US" sz="18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Agglomerative and Divisive: Supports both bottom-up and top-down approaches.</a:t>
            </a:r>
            <a:br>
              <a:rPr lang="en-US" sz="1800" b="0" i="0" u="none" strike="noStrike" dirty="0">
                <a:solidFill>
                  <a:srgbClr val="000000"/>
                </a:solidFill>
                <a:effectLst/>
                <a:latin typeface="Roboto" panose="02000000000000000000" pitchFamily="2" charset="0"/>
              </a:rPr>
            </a:br>
            <a:endParaRPr lang="en-US" sz="18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Incremental Clustering: Accommodates new data points without re-running the entire process.</a:t>
            </a:r>
          </a:p>
          <a:p>
            <a:pPr marL="0" indent="0" rtl="0" fontAlgn="base">
              <a:spcBef>
                <a:spcPts val="0"/>
              </a:spcBef>
              <a:spcAft>
                <a:spcPts val="0"/>
              </a:spcAft>
              <a:buNone/>
            </a:pPr>
            <a:endParaRPr lang="en-US" sz="1800" b="0" i="0" u="none" strike="noStrike" dirty="0">
              <a:solidFill>
                <a:srgbClr val="000000"/>
              </a:solidFill>
              <a:effectLst/>
              <a:latin typeface="Roboto" panose="02000000000000000000" pitchFamily="2" charset="0"/>
            </a:endParaRPr>
          </a:p>
          <a:p>
            <a:pPr rtl="0" fontAlgn="base">
              <a:spcBef>
                <a:spcPts val="0"/>
              </a:spcBef>
              <a:spcAft>
                <a:spcPts val="150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Hierarchical Relationships: Reveals not only clusters but their hierarchical relationships.</a:t>
            </a:r>
          </a:p>
        </p:txBody>
      </p:sp>
      <p:sp>
        <p:nvSpPr>
          <p:cNvPr id="4" name="Slide Number Placeholder 3">
            <a:extLst>
              <a:ext uri="{FF2B5EF4-FFF2-40B4-BE49-F238E27FC236}">
                <a16:creationId xmlns:a16="http://schemas.microsoft.com/office/drawing/2014/main" id="{B4CD3592-C28E-4A58-A12B-34B2F24CD5CC}"/>
              </a:ext>
            </a:extLst>
          </p:cNvPr>
          <p:cNvSpPr>
            <a:spLocks noGrp="1"/>
          </p:cNvSpPr>
          <p:nvPr>
            <p:ph type="sldNum" sz="quarter" idx="12"/>
          </p:nvPr>
        </p:nvSpPr>
        <p:spPr>
          <a:xfrm>
            <a:off x="87085" y="6231165"/>
            <a:ext cx="2743200" cy="365125"/>
          </a:xfrm>
        </p:spPr>
        <p:txBody>
          <a:bodyPr/>
          <a:lstStyle/>
          <a:p>
            <a:fld id="{2DEBF6B5-A8B6-5742-91AE-8DC29EBB8E42}" type="slidenum">
              <a:rPr lang="en-US" smtClean="0"/>
              <a:t>26</a:t>
            </a:fld>
            <a:endParaRPr lang="en-US"/>
          </a:p>
        </p:txBody>
      </p:sp>
    </p:spTree>
    <p:extLst>
      <p:ext uri="{BB962C8B-B14F-4D97-AF65-F5344CB8AC3E}">
        <p14:creationId xmlns:p14="http://schemas.microsoft.com/office/powerpoint/2010/main" val="160890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0C44-CE67-47D3-8BA0-3A4AD89F6DC7}"/>
              </a:ext>
            </a:extLst>
          </p:cNvPr>
          <p:cNvSpPr>
            <a:spLocks noGrp="1"/>
          </p:cNvSpPr>
          <p:nvPr>
            <p:ph type="title"/>
          </p:nvPr>
        </p:nvSpPr>
        <p:spPr/>
        <p:txBody>
          <a:bodyPr/>
          <a:lstStyle/>
          <a:p>
            <a:r>
              <a:rPr lang="en-US" dirty="0"/>
              <a:t>Disadvantages		</a:t>
            </a:r>
          </a:p>
        </p:txBody>
      </p:sp>
      <p:sp>
        <p:nvSpPr>
          <p:cNvPr id="3" name="Content Placeholder 2">
            <a:extLst>
              <a:ext uri="{FF2B5EF4-FFF2-40B4-BE49-F238E27FC236}">
                <a16:creationId xmlns:a16="http://schemas.microsoft.com/office/drawing/2014/main" id="{CA666157-67C5-42CD-A70D-44F7DD00AEE3}"/>
              </a:ext>
            </a:extLst>
          </p:cNvPr>
          <p:cNvSpPr>
            <a:spLocks noGrp="1"/>
          </p:cNvSpPr>
          <p:nvPr>
            <p:ph idx="1"/>
          </p:nvPr>
        </p:nvSpPr>
        <p:spPr/>
        <p:txBody>
          <a:bodyPr/>
          <a:lstStyle/>
          <a:p>
            <a:pPr marL="457200" rtl="0">
              <a:spcBef>
                <a:spcPts val="1500"/>
              </a:spcBef>
              <a:spcAft>
                <a:spcPts val="0"/>
              </a:spcAft>
            </a:pPr>
            <a:r>
              <a:rPr lang="en-US" sz="1800" b="0" i="0" u="none" strike="noStrike" dirty="0">
                <a:solidFill>
                  <a:srgbClr val="000000"/>
                </a:solidFill>
                <a:effectLst/>
                <a:latin typeface="Roboto" panose="02000000000000000000" pitchFamily="2" charset="0"/>
              </a:rPr>
              <a:t>Computationally Intensive: High time complexity for large datasets.</a:t>
            </a:r>
            <a:endParaRPr lang="en-US" b="0" dirty="0">
              <a:effectLst/>
            </a:endParaRPr>
          </a:p>
          <a:p>
            <a:pPr marL="457200" rtl="0">
              <a:spcBef>
                <a:spcPts val="1500"/>
              </a:spcBef>
              <a:spcAft>
                <a:spcPts val="0"/>
              </a:spcAft>
            </a:pPr>
            <a:r>
              <a:rPr lang="en-US" sz="1800" b="0" i="0" u="none" strike="noStrike" dirty="0">
                <a:solidFill>
                  <a:srgbClr val="000000"/>
                </a:solidFill>
                <a:effectLst/>
                <a:latin typeface="Roboto" panose="02000000000000000000" pitchFamily="2" charset="0"/>
              </a:rPr>
              <a:t>Memory Usage: Can be memory-intensive, less suitable for very large datasets.</a:t>
            </a:r>
            <a:endParaRPr lang="en-US" b="0" dirty="0">
              <a:effectLst/>
            </a:endParaRPr>
          </a:p>
          <a:p>
            <a:pPr marL="457200" rtl="0">
              <a:spcBef>
                <a:spcPts val="1500"/>
              </a:spcBef>
              <a:spcAft>
                <a:spcPts val="0"/>
              </a:spcAft>
            </a:pPr>
            <a:r>
              <a:rPr lang="en-US" sz="1800" b="0" i="0" u="none" strike="noStrike" dirty="0">
                <a:solidFill>
                  <a:srgbClr val="000000"/>
                </a:solidFill>
                <a:effectLst/>
                <a:latin typeface="Roboto" panose="02000000000000000000" pitchFamily="2" charset="0"/>
              </a:rPr>
              <a:t>Lack of Scalability: Challenging for high-dimensional data.</a:t>
            </a:r>
            <a:endParaRPr lang="en-US" b="0" dirty="0">
              <a:effectLst/>
            </a:endParaRPr>
          </a:p>
          <a:p>
            <a:pPr marL="457200" rtl="0">
              <a:spcBef>
                <a:spcPts val="1500"/>
              </a:spcBef>
              <a:spcAft>
                <a:spcPts val="0"/>
              </a:spcAft>
            </a:pPr>
            <a:r>
              <a:rPr lang="en-US" sz="1800" b="0" i="0" u="none" strike="noStrike" dirty="0">
                <a:solidFill>
                  <a:srgbClr val="000000"/>
                </a:solidFill>
                <a:effectLst/>
                <a:latin typeface="Roboto" panose="02000000000000000000" pitchFamily="2" charset="0"/>
              </a:rPr>
              <a:t>Noise Sensitivity: Sensitive to noise, which can impact clustering results.</a:t>
            </a:r>
            <a:endParaRPr lang="en-US" b="0" dirty="0">
              <a:effectLst/>
            </a:endParaRPr>
          </a:p>
          <a:p>
            <a:pPr marL="457200" rtl="0">
              <a:spcBef>
                <a:spcPts val="1500"/>
              </a:spcBef>
              <a:spcAft>
                <a:spcPts val="0"/>
              </a:spcAft>
            </a:pPr>
            <a:r>
              <a:rPr lang="en-US" sz="1800" b="0" i="0" u="none" strike="noStrike" dirty="0">
                <a:solidFill>
                  <a:srgbClr val="000000"/>
                </a:solidFill>
                <a:effectLst/>
                <a:latin typeface="Roboto" panose="02000000000000000000" pitchFamily="2" charset="0"/>
              </a:rPr>
              <a:t>Subjective Cutting: Deciding where to cut the dendrogram can be subjective.</a:t>
            </a:r>
            <a:endParaRPr lang="en-US" b="0" dirty="0">
              <a:effectLst/>
            </a:endParaRPr>
          </a:p>
          <a:p>
            <a:pPr marL="457200" rtl="0">
              <a:spcBef>
                <a:spcPts val="1500"/>
              </a:spcBef>
              <a:spcAft>
                <a:spcPts val="0"/>
              </a:spcAft>
            </a:pPr>
            <a:r>
              <a:rPr lang="en-US" sz="1800" b="0" i="0" u="none" strike="noStrike" dirty="0">
                <a:solidFill>
                  <a:srgbClr val="000000"/>
                </a:solidFill>
                <a:effectLst/>
                <a:latin typeface="Roboto" panose="02000000000000000000" pitchFamily="2" charset="0"/>
              </a:rPr>
              <a:t>Inefficiency with Large Datasets: Complex dendrograms in large datasets can be hard to interpret.</a:t>
            </a:r>
            <a:endParaRPr lang="en-US" b="0" dirty="0">
              <a:effectLst/>
            </a:endParaRPr>
          </a:p>
          <a:p>
            <a:pPr marL="457200" rtl="0">
              <a:spcBef>
                <a:spcPts val="1500"/>
              </a:spcBef>
              <a:spcAft>
                <a:spcPts val="0"/>
              </a:spcAft>
            </a:pPr>
            <a:r>
              <a:rPr lang="en-US" sz="1800" b="0" i="0" u="none" strike="noStrike" dirty="0">
                <a:solidFill>
                  <a:srgbClr val="000000"/>
                </a:solidFill>
                <a:effectLst/>
                <a:latin typeface="Roboto" panose="02000000000000000000" pitchFamily="2" charset="0"/>
              </a:rPr>
              <a:t>Outlier Handling: Hierarchical clustering doesn't handle outliers well.</a:t>
            </a:r>
            <a:endParaRPr lang="en-US" b="0" dirty="0">
              <a:effectLst/>
            </a:endParaRPr>
          </a:p>
          <a:p>
            <a:pPr marL="0" indent="0">
              <a:buNone/>
            </a:pPr>
            <a:endParaRPr lang="en-US" dirty="0"/>
          </a:p>
        </p:txBody>
      </p:sp>
      <p:sp>
        <p:nvSpPr>
          <p:cNvPr id="4" name="Slide Number Placeholder 3">
            <a:extLst>
              <a:ext uri="{FF2B5EF4-FFF2-40B4-BE49-F238E27FC236}">
                <a16:creationId xmlns:a16="http://schemas.microsoft.com/office/drawing/2014/main" id="{B4CD3592-C28E-4A58-A12B-34B2F24CD5CC}"/>
              </a:ext>
            </a:extLst>
          </p:cNvPr>
          <p:cNvSpPr>
            <a:spLocks noGrp="1"/>
          </p:cNvSpPr>
          <p:nvPr>
            <p:ph type="sldNum" sz="quarter" idx="12"/>
          </p:nvPr>
        </p:nvSpPr>
        <p:spPr>
          <a:xfrm>
            <a:off x="70757" y="6263823"/>
            <a:ext cx="2743200" cy="365125"/>
          </a:xfrm>
        </p:spPr>
        <p:txBody>
          <a:bodyPr/>
          <a:lstStyle/>
          <a:p>
            <a:fld id="{2DEBF6B5-A8B6-5742-91AE-8DC29EBB8E42}" type="slidenum">
              <a:rPr lang="en-US" smtClean="0"/>
              <a:t>27</a:t>
            </a:fld>
            <a:endParaRPr lang="en-US" dirty="0"/>
          </a:p>
        </p:txBody>
      </p:sp>
    </p:spTree>
    <p:extLst>
      <p:ext uri="{BB962C8B-B14F-4D97-AF65-F5344CB8AC3E}">
        <p14:creationId xmlns:p14="http://schemas.microsoft.com/office/powerpoint/2010/main" val="1000946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8877D-51B6-C7CD-D45B-6A1895F81584}"/>
              </a:ext>
            </a:extLst>
          </p:cNvPr>
          <p:cNvSpPr>
            <a:spLocks noGrp="1"/>
          </p:cNvSpPr>
          <p:nvPr>
            <p:ph type="title"/>
          </p:nvPr>
        </p:nvSpPr>
        <p:spPr/>
        <p:txBody>
          <a:bodyPr/>
          <a:lstStyle/>
          <a:p>
            <a:r>
              <a:rPr lang="en-CA" dirty="0"/>
              <a:t>Summary</a:t>
            </a:r>
          </a:p>
        </p:txBody>
      </p:sp>
      <p:sp>
        <p:nvSpPr>
          <p:cNvPr id="3" name="Content Placeholder 2">
            <a:extLst>
              <a:ext uri="{FF2B5EF4-FFF2-40B4-BE49-F238E27FC236}">
                <a16:creationId xmlns:a16="http://schemas.microsoft.com/office/drawing/2014/main" id="{BD3A998E-AC0E-A01F-6760-A7F2454F8E88}"/>
              </a:ext>
            </a:extLst>
          </p:cNvPr>
          <p:cNvSpPr>
            <a:spLocks noGrp="1"/>
          </p:cNvSpPr>
          <p:nvPr>
            <p:ph idx="1"/>
          </p:nvPr>
        </p:nvSpPr>
        <p:spPr/>
        <p:txBody>
          <a:bodyPr/>
          <a:lstStyle/>
          <a:p>
            <a:pPr marL="0" indent="0" algn="just">
              <a:buNone/>
            </a:pPr>
            <a:r>
              <a:rPr lang="en-US" sz="2400" dirty="0"/>
              <a:t>Hierarchical Structure: Hierarchical clustering organizes data into a tree-like structure, representing relationships between data points through iterative merging or division of clusters.</a:t>
            </a:r>
          </a:p>
          <a:p>
            <a:pPr marL="0" indent="0" algn="just">
              <a:buNone/>
            </a:pPr>
            <a:r>
              <a:rPr lang="en-US" sz="2400" dirty="0"/>
              <a:t>Flexibility and Interpretability: This method is flexible and interpretable, providing a visual hierarchy of clusters at different levels of granularity, without the need to predefine the number of clusters.</a:t>
            </a:r>
            <a:endParaRPr lang="en-CA" sz="2400" dirty="0"/>
          </a:p>
          <a:p>
            <a:pPr marL="0" indent="0">
              <a:buNone/>
            </a:pPr>
            <a:endParaRPr lang="en-CA" dirty="0"/>
          </a:p>
        </p:txBody>
      </p:sp>
      <p:sp>
        <p:nvSpPr>
          <p:cNvPr id="4" name="Slide Number Placeholder 3">
            <a:extLst>
              <a:ext uri="{FF2B5EF4-FFF2-40B4-BE49-F238E27FC236}">
                <a16:creationId xmlns:a16="http://schemas.microsoft.com/office/drawing/2014/main" id="{10B7E932-1748-BF01-73CF-4F231F328ADF}"/>
              </a:ext>
            </a:extLst>
          </p:cNvPr>
          <p:cNvSpPr>
            <a:spLocks noGrp="1"/>
          </p:cNvSpPr>
          <p:nvPr>
            <p:ph type="sldNum" sz="quarter" idx="12"/>
          </p:nvPr>
        </p:nvSpPr>
        <p:spPr>
          <a:xfrm>
            <a:off x="54429" y="6252936"/>
            <a:ext cx="2743200" cy="365125"/>
          </a:xfrm>
        </p:spPr>
        <p:txBody>
          <a:bodyPr/>
          <a:lstStyle/>
          <a:p>
            <a:fld id="{2DEBF6B5-A8B6-5742-91AE-8DC29EBB8E42}" type="slidenum">
              <a:rPr lang="en-US" smtClean="0"/>
              <a:t>28</a:t>
            </a:fld>
            <a:endParaRPr lang="en-US"/>
          </a:p>
        </p:txBody>
      </p:sp>
    </p:spTree>
    <p:extLst>
      <p:ext uri="{BB962C8B-B14F-4D97-AF65-F5344CB8AC3E}">
        <p14:creationId xmlns:p14="http://schemas.microsoft.com/office/powerpoint/2010/main" val="1565599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0656-54AB-4662-AD23-08897BCC9C21}"/>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52935CE5-FC34-ECE0-7436-A361CE5B71B0}"/>
              </a:ext>
            </a:extLst>
          </p:cNvPr>
          <p:cNvSpPr>
            <a:spLocks noGrp="1"/>
          </p:cNvSpPr>
          <p:nvPr>
            <p:ph idx="1"/>
          </p:nvPr>
        </p:nvSpPr>
        <p:spPr/>
        <p:txBody>
          <a:bodyPr>
            <a:normAutofit fontScale="92500" lnSpcReduction="20000"/>
          </a:bodyPr>
          <a:lstStyle/>
          <a:p>
            <a:pPr marL="0" indent="0">
              <a:buNone/>
            </a:pPr>
            <a:r>
              <a:rPr lang="en-CA" sz="1600" dirty="0"/>
              <a:t>[1] Dimitrios </a:t>
            </a:r>
            <a:r>
              <a:rPr lang="en-CA" sz="1600" dirty="0" err="1"/>
              <a:t>Gunopulos</a:t>
            </a:r>
            <a:r>
              <a:rPr lang="en-CA" sz="1600" dirty="0"/>
              <a:t>, “Clustering Overview and Applications,” Springer eBooks, pp. 383–387, Jan. 2009, </a:t>
            </a:r>
            <a:r>
              <a:rPr lang="en-CA" sz="1600" dirty="0" err="1"/>
              <a:t>doi</a:t>
            </a:r>
            <a:r>
              <a:rPr lang="en-CA" sz="1600" dirty="0"/>
              <a:t>: </a:t>
            </a:r>
            <a:r>
              <a:rPr lang="en-CA" sz="1600" dirty="0">
                <a:hlinkClick r:id="rId2"/>
              </a:rPr>
              <a:t>https://doi.org/10.1007/978-0-387-39940-9_602</a:t>
            </a:r>
            <a:r>
              <a:rPr lang="en-CA" sz="1600" dirty="0"/>
              <a:t>.   </a:t>
            </a:r>
          </a:p>
          <a:p>
            <a:pPr marL="0" indent="0">
              <a:buNone/>
            </a:pPr>
            <a:r>
              <a:rPr lang="en-CA" sz="1600" dirty="0"/>
              <a:t>[2] “Dendrograms and Clustering,” docs.tibco.com. </a:t>
            </a:r>
            <a:r>
              <a:rPr lang="en-CA" sz="1600" dirty="0">
                <a:hlinkClick r:id="rId3"/>
              </a:rPr>
              <a:t>https://docs.tibco.com/pub/spotfire/6.5.0/doc/html/heat/heat_dendrograms_and_clustering.htm#:~:text=A%20dendrogram%20is%20a%20tree</a:t>
            </a:r>
            <a:r>
              <a:rPr lang="en-CA" sz="1600" dirty="0"/>
              <a:t> (accessed Nov. 10, 2023).</a:t>
            </a:r>
          </a:p>
          <a:p>
            <a:pPr marL="0" indent="0">
              <a:buNone/>
            </a:pPr>
            <a:r>
              <a:rPr lang="en-CA" sz="1600" dirty="0"/>
              <a:t>[3] Chaitanya Reddy, “Understanding the concept of Hierarchical clustering Technique,” Medium, Dec. 10, 2018. </a:t>
            </a:r>
            <a:r>
              <a:rPr lang="en-CA" sz="1600" dirty="0">
                <a:hlinkClick r:id="rId4"/>
              </a:rPr>
              <a:t>https://towardsdatascience.com/understanding-the-concept-of-hierarchical-clustering-technique-c6e8243758ec</a:t>
            </a:r>
            <a:endParaRPr lang="en-CA" sz="1600" dirty="0"/>
          </a:p>
          <a:p>
            <a:pPr marL="0" indent="0">
              <a:buNone/>
            </a:pPr>
            <a:r>
              <a:rPr lang="en-CA" sz="1600" dirty="0"/>
              <a:t>[4] Author: </a:t>
            </a:r>
            <a:r>
              <a:rPr lang="en-CA" sz="1600" dirty="0" err="1"/>
              <a:t>Fatih</a:t>
            </a:r>
            <a:r>
              <a:rPr lang="en-CA" sz="1600" dirty="0"/>
              <a:t> </a:t>
            </a:r>
            <a:r>
              <a:rPr lang="en-CA" sz="1600" dirty="0" err="1"/>
              <a:t>Karabiber</a:t>
            </a:r>
            <a:r>
              <a:rPr lang="en-CA" sz="1600" dirty="0"/>
              <a:t> Ph.D. in Computer Engineering, </a:t>
            </a:r>
            <a:r>
              <a:rPr lang="en-CA" sz="1600" dirty="0" err="1"/>
              <a:t>Fatih</a:t>
            </a:r>
            <a:r>
              <a:rPr lang="en-CA" sz="1600" dirty="0"/>
              <a:t> </a:t>
            </a:r>
            <a:r>
              <a:rPr lang="en-CA" sz="1600" dirty="0" err="1"/>
              <a:t>Karabiber</a:t>
            </a:r>
            <a:r>
              <a:rPr lang="en-CA" sz="1600" dirty="0"/>
              <a:t> Ph.D. in Computer Engineering, E. R. Psychometrician, and E. B. F. of </a:t>
            </a:r>
            <a:r>
              <a:rPr lang="en-CA" sz="1600" dirty="0" err="1"/>
              <a:t>LearnDataSci</a:t>
            </a:r>
            <a:r>
              <a:rPr lang="en-CA" sz="1600" dirty="0"/>
              <a:t>, “Hierarchical clustering,” Learn Data Science - Tutorials, Books, Courses, and More, </a:t>
            </a:r>
            <a:r>
              <a:rPr lang="en-CA" sz="1600" dirty="0">
                <a:hlinkClick r:id="rId5"/>
              </a:rPr>
              <a:t>https://www.learndatasci.com/glossary/hierarchical-clustering/</a:t>
            </a:r>
            <a:r>
              <a:rPr lang="en-CA" sz="1600" dirty="0"/>
              <a:t> </a:t>
            </a:r>
          </a:p>
          <a:p>
            <a:pPr marL="0" indent="0">
              <a:buNone/>
            </a:pPr>
            <a:r>
              <a:rPr lang="en-CA" sz="1600" dirty="0"/>
              <a:t>[5]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“Hierarchical clustering: Agglomerative + divisive clustering,” Built In, </a:t>
            </a:r>
            <a:r>
              <a:rPr lang="en-US" sz="1600" kern="100" dirty="0">
                <a:effectLst/>
                <a:latin typeface="Calibri" panose="020F0502020204030204" pitchFamily="34" charset="0"/>
                <a:ea typeface="Calibri" panose="020F0502020204030204" pitchFamily="34" charset="0"/>
                <a:cs typeface="Times New Roman" panose="02020603050405020304" pitchFamily="18" charset="0"/>
                <a:hlinkClick r:id="rId6"/>
              </a:rPr>
              <a:t>https://builtin.com/machine-learning/agglomerative-clustering</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[6] van der W.M.P. Aalst, “Workflow model analysis,” Eindhoven University of Technology research portal, </a:t>
            </a:r>
            <a:r>
              <a:rPr lang="en-US" sz="1600" u="sng"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https://research.tue.nl/en/publications/workflow-model-analysis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(accessed Nov. 10, 2023). </a:t>
            </a:r>
          </a:p>
          <a:p>
            <a:pPr marL="0" indent="0">
              <a:buNone/>
            </a:pP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p>
          <a:p>
            <a:pPr marL="0" indent="0">
              <a:buNone/>
            </a:pPr>
            <a:endParaRPr lang="en-CA" sz="1600" dirty="0"/>
          </a:p>
          <a:p>
            <a:pPr marL="0" indent="0">
              <a:buNone/>
            </a:pPr>
            <a:r>
              <a:rPr lang="en-CA" sz="1600" dirty="0"/>
              <a:t>‌</a:t>
            </a:r>
          </a:p>
        </p:txBody>
      </p:sp>
      <p:sp>
        <p:nvSpPr>
          <p:cNvPr id="4" name="Slide Number Placeholder 3">
            <a:extLst>
              <a:ext uri="{FF2B5EF4-FFF2-40B4-BE49-F238E27FC236}">
                <a16:creationId xmlns:a16="http://schemas.microsoft.com/office/drawing/2014/main" id="{C8662157-23F8-254C-A566-0294659F5278}"/>
              </a:ext>
            </a:extLst>
          </p:cNvPr>
          <p:cNvSpPr>
            <a:spLocks noGrp="1"/>
          </p:cNvSpPr>
          <p:nvPr>
            <p:ph type="sldNum" sz="quarter" idx="12"/>
          </p:nvPr>
        </p:nvSpPr>
        <p:spPr/>
        <p:txBody>
          <a:bodyPr/>
          <a:lstStyle/>
          <a:p>
            <a:fld id="{2DEBF6B5-A8B6-5742-91AE-8DC29EBB8E42}" type="slidenum">
              <a:rPr lang="en-US" smtClean="0"/>
              <a:t>29</a:t>
            </a:fld>
            <a:endParaRPr lang="en-US"/>
          </a:p>
        </p:txBody>
      </p:sp>
      <p:sp>
        <p:nvSpPr>
          <p:cNvPr id="5" name="Slide Number Placeholder 3">
            <a:extLst>
              <a:ext uri="{FF2B5EF4-FFF2-40B4-BE49-F238E27FC236}">
                <a16:creationId xmlns:a16="http://schemas.microsoft.com/office/drawing/2014/main" id="{111A85C3-5194-3B67-B692-0D429989C63A}"/>
              </a:ext>
            </a:extLst>
          </p:cNvPr>
          <p:cNvSpPr txBox="1">
            <a:spLocks/>
          </p:cNvSpPr>
          <p:nvPr/>
        </p:nvSpPr>
        <p:spPr>
          <a:xfrm>
            <a:off x="70758" y="623660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29</a:t>
            </a:fld>
            <a:endParaRPr lang="en-US" dirty="0"/>
          </a:p>
        </p:txBody>
      </p:sp>
    </p:spTree>
    <p:extLst>
      <p:ext uri="{BB962C8B-B14F-4D97-AF65-F5344CB8AC3E}">
        <p14:creationId xmlns:p14="http://schemas.microsoft.com/office/powerpoint/2010/main" val="1618055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8D23-B04D-B675-A099-C264A5626492}"/>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E2116ABA-6AF3-5257-1403-140F5EC7CB69}"/>
              </a:ext>
            </a:extLst>
          </p:cNvPr>
          <p:cNvSpPr>
            <a:spLocks noGrp="1"/>
          </p:cNvSpPr>
          <p:nvPr>
            <p:ph idx="1"/>
          </p:nvPr>
        </p:nvSpPr>
        <p:spPr/>
        <p:txBody>
          <a:bodyPr>
            <a:normAutofit/>
          </a:bodyPr>
          <a:lstStyle/>
          <a:p>
            <a:r>
              <a:rPr lang="en-IN" sz="2400" dirty="0">
                <a:latin typeface="Calibri (Body)"/>
              </a:rPr>
              <a:t>Unsupervised learning is a machine learning approach that uses algorithms to </a:t>
            </a:r>
            <a:r>
              <a:rPr lang="en-IN" sz="2400" dirty="0" err="1">
                <a:latin typeface="Calibri (Body)"/>
              </a:rPr>
              <a:t>analyze</a:t>
            </a:r>
            <a:r>
              <a:rPr lang="en-IN" sz="2400" dirty="0">
                <a:latin typeface="Calibri (Body)"/>
              </a:rPr>
              <a:t> and discover patterns in a dataset without explicit labels.</a:t>
            </a:r>
          </a:p>
          <a:p>
            <a:r>
              <a:rPr lang="en-IN" sz="2400" dirty="0">
                <a:latin typeface="Calibri (Body)"/>
              </a:rPr>
              <a:t>Unsupervised learning aims to extract meaningful information based on the inherent characteristics and similarities of data points, unlike supervised learning which relies on </a:t>
            </a:r>
            <a:r>
              <a:rPr lang="en-IN" sz="2400" dirty="0" err="1">
                <a:latin typeface="Calibri (Body)"/>
              </a:rPr>
              <a:t>labeled</a:t>
            </a:r>
            <a:r>
              <a:rPr lang="en-IN" sz="2400" dirty="0">
                <a:latin typeface="Calibri (Body)"/>
              </a:rPr>
              <a:t> data.</a:t>
            </a:r>
          </a:p>
          <a:p>
            <a:r>
              <a:rPr lang="en-US" sz="2400" b="0" i="0" dirty="0">
                <a:effectLst/>
                <a:latin typeface="Calibri (Body)"/>
              </a:rPr>
              <a:t>Unsupervised learning is a paradigm in machine learning where, in contrast to supervised learning and semi-supervised learning, algorithms learn patterns exclusively from unlabeled data.</a:t>
            </a:r>
            <a:endParaRPr lang="en-IN" sz="2400" dirty="0">
              <a:latin typeface="Calibri (Body)"/>
            </a:endParaRPr>
          </a:p>
          <a:p>
            <a:pPr marL="0" indent="0">
              <a:buNone/>
            </a:pPr>
            <a:endParaRPr lang="en-IN" sz="2400" dirty="0">
              <a:latin typeface="Calibri (Body)"/>
            </a:endParaRPr>
          </a:p>
          <a:p>
            <a:endParaRPr lang="en-US" sz="2400" dirty="0">
              <a:latin typeface="Calibri (Body)"/>
            </a:endParaRPr>
          </a:p>
        </p:txBody>
      </p:sp>
      <p:sp>
        <p:nvSpPr>
          <p:cNvPr id="4" name="Slide Number Placeholder 3">
            <a:extLst>
              <a:ext uri="{FF2B5EF4-FFF2-40B4-BE49-F238E27FC236}">
                <a16:creationId xmlns:a16="http://schemas.microsoft.com/office/drawing/2014/main" id="{B24ED641-1F6B-1B64-977E-4FA1C66642B9}"/>
              </a:ext>
            </a:extLst>
          </p:cNvPr>
          <p:cNvSpPr>
            <a:spLocks noGrp="1"/>
          </p:cNvSpPr>
          <p:nvPr>
            <p:ph type="sldNum" sz="quarter" idx="12"/>
          </p:nvPr>
        </p:nvSpPr>
        <p:spPr>
          <a:xfrm>
            <a:off x="114300" y="6242051"/>
            <a:ext cx="2743200" cy="365125"/>
          </a:xfrm>
        </p:spPr>
        <p:txBody>
          <a:bodyPr/>
          <a:lstStyle/>
          <a:p>
            <a:fld id="{2DEBF6B5-A8B6-5742-91AE-8DC29EBB8E42}" type="slidenum">
              <a:rPr lang="en-US" smtClean="0"/>
              <a:t>3</a:t>
            </a:fld>
            <a:endParaRPr lang="en-US" dirty="0"/>
          </a:p>
        </p:txBody>
      </p:sp>
    </p:spTree>
    <p:extLst>
      <p:ext uri="{BB962C8B-B14F-4D97-AF65-F5344CB8AC3E}">
        <p14:creationId xmlns:p14="http://schemas.microsoft.com/office/powerpoint/2010/main" val="113900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05DE-CD91-4030-A00F-384C77ABAD12}"/>
              </a:ext>
            </a:extLst>
          </p:cNvPr>
          <p:cNvSpPr>
            <a:spLocks noGrp="1"/>
          </p:cNvSpPr>
          <p:nvPr>
            <p:ph type="title"/>
          </p:nvPr>
        </p:nvSpPr>
        <p:spPr/>
        <p:txBody>
          <a:bodyPr/>
          <a:lstStyle/>
          <a:p>
            <a:r>
              <a:rPr lang="en-US" dirty="0">
                <a:latin typeface="Calibri Light (Headings)"/>
              </a:rPr>
              <a:t>Clustering</a:t>
            </a:r>
            <a:r>
              <a:rPr lang="en-US" dirty="0">
                <a:latin typeface="Calibri (Body)"/>
              </a:rPr>
              <a:t> </a:t>
            </a:r>
          </a:p>
        </p:txBody>
      </p:sp>
      <p:sp>
        <p:nvSpPr>
          <p:cNvPr id="4" name="Content Placeholder 3">
            <a:extLst>
              <a:ext uri="{FF2B5EF4-FFF2-40B4-BE49-F238E27FC236}">
                <a16:creationId xmlns:a16="http://schemas.microsoft.com/office/drawing/2014/main" id="{E7DFC134-1E65-417B-9A87-E9A47B223809}"/>
              </a:ext>
            </a:extLst>
          </p:cNvPr>
          <p:cNvSpPr>
            <a:spLocks noGrp="1"/>
          </p:cNvSpPr>
          <p:nvPr>
            <p:ph sz="half" idx="2"/>
          </p:nvPr>
        </p:nvSpPr>
        <p:spPr>
          <a:xfrm>
            <a:off x="839788" y="1690688"/>
            <a:ext cx="5881430" cy="3911146"/>
          </a:xfrm>
        </p:spPr>
        <p:txBody>
          <a:bodyPr>
            <a:noAutofit/>
          </a:bodyPr>
          <a:lstStyle/>
          <a:p>
            <a:r>
              <a:rPr lang="en-IN" sz="2400" b="0" i="0" dirty="0">
                <a:effectLst/>
                <a:latin typeface="Calibri (Body)"/>
              </a:rPr>
              <a:t>Clustering is a technique used in machine learning and data analysis to group similar data points together based on certain criteria. </a:t>
            </a:r>
            <a:endParaRPr lang="en-IN" sz="2400" dirty="0">
              <a:latin typeface="Calibri (Body)"/>
            </a:endParaRPr>
          </a:p>
          <a:p>
            <a:r>
              <a:rPr lang="en-IN" sz="2400" b="0" i="0" dirty="0">
                <a:effectLst/>
                <a:latin typeface="Calibri (Body)"/>
              </a:rPr>
              <a:t>The goal of clustering is to identify inherent patterns in the data and organize it into meaningful subgroups or clusters.</a:t>
            </a:r>
          </a:p>
          <a:p>
            <a:r>
              <a:rPr lang="en-IN" sz="2400" b="0" i="0" dirty="0">
                <a:effectLst/>
                <a:latin typeface="Calibri (Body)"/>
              </a:rPr>
              <a:t>Clusterin</a:t>
            </a:r>
            <a:r>
              <a:rPr lang="en-IN" sz="2400" dirty="0">
                <a:latin typeface="Calibri (Body)"/>
              </a:rPr>
              <a:t>g</a:t>
            </a:r>
            <a:r>
              <a:rPr lang="en-IN" sz="2400" b="0" i="0" dirty="0">
                <a:effectLst/>
                <a:latin typeface="Calibri (Body)"/>
              </a:rPr>
              <a:t> can help us in understanding the structure of the data, discovering relationships, and making it more manageable for further analysis [1].</a:t>
            </a:r>
            <a:endParaRPr lang="en-IN" sz="2400" dirty="0">
              <a:latin typeface="Calibri (Body)"/>
            </a:endParaRPr>
          </a:p>
        </p:txBody>
      </p:sp>
      <p:sp>
        <p:nvSpPr>
          <p:cNvPr id="7" name="Slide Number Placeholder 6">
            <a:extLst>
              <a:ext uri="{FF2B5EF4-FFF2-40B4-BE49-F238E27FC236}">
                <a16:creationId xmlns:a16="http://schemas.microsoft.com/office/drawing/2014/main" id="{35109B82-1226-4215-82DE-0B4F4F2D4FC0}"/>
              </a:ext>
            </a:extLst>
          </p:cNvPr>
          <p:cNvSpPr>
            <a:spLocks noGrp="1"/>
          </p:cNvSpPr>
          <p:nvPr>
            <p:ph type="sldNum" sz="quarter" idx="12"/>
          </p:nvPr>
        </p:nvSpPr>
        <p:spPr>
          <a:xfrm>
            <a:off x="76200" y="6258380"/>
            <a:ext cx="2743200" cy="365125"/>
          </a:xfrm>
        </p:spPr>
        <p:txBody>
          <a:bodyPr/>
          <a:lstStyle/>
          <a:p>
            <a:fld id="{2DEBF6B5-A8B6-5742-91AE-8DC29EBB8E42}" type="slidenum">
              <a:rPr lang="en-US" smtClean="0"/>
              <a:t>4</a:t>
            </a:fld>
            <a:endParaRPr lang="en-US" dirty="0"/>
          </a:p>
        </p:txBody>
      </p:sp>
      <p:pic>
        <p:nvPicPr>
          <p:cNvPr id="8" name="Picture 7" descr="What Is K-Means Clustering? – Perpetual Enigma">
            <a:extLst>
              <a:ext uri="{FF2B5EF4-FFF2-40B4-BE49-F238E27FC236}">
                <a16:creationId xmlns:a16="http://schemas.microsoft.com/office/drawing/2014/main" id="{4925A79A-8EB5-3DC3-939B-76DD146B7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525" y="1917247"/>
            <a:ext cx="4620889" cy="36845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38BD47D-CA17-B4B9-3CA1-72FEB1D62F56}"/>
              </a:ext>
            </a:extLst>
          </p:cNvPr>
          <p:cNvSpPr txBox="1"/>
          <p:nvPr/>
        </p:nvSpPr>
        <p:spPr>
          <a:xfrm>
            <a:off x="7272338" y="5324835"/>
            <a:ext cx="4919662" cy="276999"/>
          </a:xfrm>
          <a:prstGeom prst="rect">
            <a:avLst/>
          </a:prstGeom>
          <a:noFill/>
        </p:spPr>
        <p:txBody>
          <a:bodyPr wrap="square" rtlCol="0">
            <a:spAutoFit/>
          </a:bodyPr>
          <a:lstStyle/>
          <a:p>
            <a:r>
              <a:rPr lang="en-US" sz="1200" dirty="0"/>
              <a:t>Source: </a:t>
            </a:r>
            <a:r>
              <a:rPr lang="en-US" sz="1200" dirty="0">
                <a:hlinkClick r:id="rId3"/>
              </a:rPr>
              <a:t>www.kdnuggets.com/2019/09/hierarchical-clustering.html</a:t>
            </a:r>
            <a:endParaRPr lang="en-US" sz="1200" dirty="0"/>
          </a:p>
        </p:txBody>
      </p:sp>
    </p:spTree>
    <p:extLst>
      <p:ext uri="{BB962C8B-B14F-4D97-AF65-F5344CB8AC3E}">
        <p14:creationId xmlns:p14="http://schemas.microsoft.com/office/powerpoint/2010/main" val="29483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3D06E-92A6-B268-2DA2-1CD0DC19096E}"/>
              </a:ext>
            </a:extLst>
          </p:cNvPr>
          <p:cNvSpPr>
            <a:spLocks noGrp="1"/>
          </p:cNvSpPr>
          <p:nvPr>
            <p:ph type="title"/>
          </p:nvPr>
        </p:nvSpPr>
        <p:spPr/>
        <p:txBody>
          <a:bodyPr/>
          <a:lstStyle/>
          <a:p>
            <a:r>
              <a:rPr lang="en-US" dirty="0"/>
              <a:t>Dendrogram</a:t>
            </a:r>
          </a:p>
        </p:txBody>
      </p:sp>
      <p:sp>
        <p:nvSpPr>
          <p:cNvPr id="3" name="Content Placeholder 2">
            <a:extLst>
              <a:ext uri="{FF2B5EF4-FFF2-40B4-BE49-F238E27FC236}">
                <a16:creationId xmlns:a16="http://schemas.microsoft.com/office/drawing/2014/main" id="{A31EABD8-F062-924D-F9A8-737D6D33F0FE}"/>
              </a:ext>
            </a:extLst>
          </p:cNvPr>
          <p:cNvSpPr>
            <a:spLocks noGrp="1"/>
          </p:cNvSpPr>
          <p:nvPr>
            <p:ph idx="1"/>
          </p:nvPr>
        </p:nvSpPr>
        <p:spPr>
          <a:xfrm>
            <a:off x="838200" y="1825625"/>
            <a:ext cx="5403980" cy="4351339"/>
          </a:xfrm>
        </p:spPr>
        <p:txBody>
          <a:bodyPr>
            <a:normAutofit/>
          </a:bodyPr>
          <a:lstStyle/>
          <a:p>
            <a:r>
              <a:rPr lang="en-IN" sz="2500" dirty="0"/>
              <a:t>A dendrogram is a tree-structured graph that shows the outcome of a hierarchical clustering process. </a:t>
            </a:r>
          </a:p>
          <a:p>
            <a:r>
              <a:rPr lang="en-IN" sz="2500" dirty="0"/>
              <a:t>Depending on the chosen distance metric, the clustered rows or columns' distance or similarity is displayed as the clustering's outcome [2].</a:t>
            </a:r>
          </a:p>
          <a:p>
            <a:endParaRPr lang="en-US" sz="2500" dirty="0"/>
          </a:p>
        </p:txBody>
      </p:sp>
      <p:sp>
        <p:nvSpPr>
          <p:cNvPr id="4" name="Slide Number Placeholder 3">
            <a:extLst>
              <a:ext uri="{FF2B5EF4-FFF2-40B4-BE49-F238E27FC236}">
                <a16:creationId xmlns:a16="http://schemas.microsoft.com/office/drawing/2014/main" id="{70C918AF-B1FC-C363-B54C-1977506E849E}"/>
              </a:ext>
            </a:extLst>
          </p:cNvPr>
          <p:cNvSpPr>
            <a:spLocks noGrp="1"/>
          </p:cNvSpPr>
          <p:nvPr>
            <p:ph type="sldNum" sz="quarter" idx="12"/>
          </p:nvPr>
        </p:nvSpPr>
        <p:spPr>
          <a:xfrm>
            <a:off x="70757" y="6258380"/>
            <a:ext cx="2743200" cy="365125"/>
          </a:xfrm>
        </p:spPr>
        <p:txBody>
          <a:bodyPr/>
          <a:lstStyle/>
          <a:p>
            <a:fld id="{2DEBF6B5-A8B6-5742-91AE-8DC29EBB8E42}" type="slidenum">
              <a:rPr lang="en-US" smtClean="0"/>
              <a:t>5</a:t>
            </a:fld>
            <a:endParaRPr lang="en-US" dirty="0"/>
          </a:p>
        </p:txBody>
      </p:sp>
      <p:pic>
        <p:nvPicPr>
          <p:cNvPr id="5" name="Picture 4" descr="Dendrograms and Clustering">
            <a:extLst>
              <a:ext uri="{FF2B5EF4-FFF2-40B4-BE49-F238E27FC236}">
                <a16:creationId xmlns:a16="http://schemas.microsoft.com/office/drawing/2014/main" id="{607FD6C8-0DCD-545B-8B80-1678B9AA0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2180" y="1517715"/>
            <a:ext cx="5595799" cy="3536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189265-0133-56A1-8971-998082EC4A83}"/>
              </a:ext>
            </a:extLst>
          </p:cNvPr>
          <p:cNvSpPr txBox="1"/>
          <p:nvPr/>
        </p:nvSpPr>
        <p:spPr>
          <a:xfrm>
            <a:off x="7048500" y="5340285"/>
            <a:ext cx="4789480" cy="646331"/>
          </a:xfrm>
          <a:prstGeom prst="rect">
            <a:avLst/>
          </a:prstGeom>
          <a:noFill/>
        </p:spPr>
        <p:txBody>
          <a:bodyPr wrap="square" rtlCol="0">
            <a:spAutoFit/>
          </a:bodyPr>
          <a:lstStyle/>
          <a:p>
            <a:r>
              <a:rPr lang="en-US" sz="1200" dirty="0"/>
              <a:t>Source: </a:t>
            </a:r>
            <a:r>
              <a:rPr lang="en-US" sz="1200" dirty="0">
                <a:hlinkClick r:id="rId3" action="ppaction://hlinkfile"/>
              </a:rPr>
              <a:t>docs.tibco.com/pub/</a:t>
            </a:r>
            <a:r>
              <a:rPr lang="en-US" sz="1200" dirty="0" err="1">
                <a:hlinkClick r:id="rId3" action="ppaction://hlinkfile"/>
              </a:rPr>
              <a:t>spotfire</a:t>
            </a:r>
            <a:r>
              <a:rPr lang="en-US" sz="1200" dirty="0">
                <a:hlinkClick r:id="rId3" action="ppaction://hlinkfile"/>
              </a:rPr>
              <a:t>/6.5.0/doc/html/heat/heat_dendrograms_and_clustering.htm</a:t>
            </a:r>
            <a:endParaRPr lang="en-US" sz="1200" dirty="0"/>
          </a:p>
        </p:txBody>
      </p:sp>
    </p:spTree>
    <p:extLst>
      <p:ext uri="{BB962C8B-B14F-4D97-AF65-F5344CB8AC3E}">
        <p14:creationId xmlns:p14="http://schemas.microsoft.com/office/powerpoint/2010/main" val="2427404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257A1-FE88-8AF1-1674-0417B7EC2874}"/>
              </a:ext>
            </a:extLst>
          </p:cNvPr>
          <p:cNvSpPr>
            <a:spLocks noGrp="1"/>
          </p:cNvSpPr>
          <p:nvPr>
            <p:ph type="title"/>
          </p:nvPr>
        </p:nvSpPr>
        <p:spPr/>
        <p:txBody>
          <a:bodyPr/>
          <a:lstStyle/>
          <a:p>
            <a:r>
              <a:rPr lang="en-US" dirty="0">
                <a:latin typeface="Calibri Light (Headings)"/>
              </a:rPr>
              <a:t>Distance Metric</a:t>
            </a:r>
          </a:p>
        </p:txBody>
      </p:sp>
      <p:sp>
        <p:nvSpPr>
          <p:cNvPr id="3" name="Content Placeholder 2">
            <a:extLst>
              <a:ext uri="{FF2B5EF4-FFF2-40B4-BE49-F238E27FC236}">
                <a16:creationId xmlns:a16="http://schemas.microsoft.com/office/drawing/2014/main" id="{0415A078-7462-396D-FCCC-07388C51FA54}"/>
              </a:ext>
            </a:extLst>
          </p:cNvPr>
          <p:cNvSpPr>
            <a:spLocks noGrp="1"/>
          </p:cNvSpPr>
          <p:nvPr>
            <p:ph idx="1"/>
          </p:nvPr>
        </p:nvSpPr>
        <p:spPr/>
        <p:txBody>
          <a:bodyPr>
            <a:normAutofit/>
          </a:bodyPr>
          <a:lstStyle/>
          <a:p>
            <a:r>
              <a:rPr lang="en-IN" sz="2400" dirty="0">
                <a:latin typeface="Calibri (Body)"/>
              </a:rPr>
              <a:t>The </a:t>
            </a:r>
            <a:r>
              <a:rPr lang="en-IN" sz="2400" b="1" dirty="0">
                <a:latin typeface="Calibri (Body)"/>
              </a:rPr>
              <a:t>Euclidean distance metric </a:t>
            </a:r>
            <a:r>
              <a:rPr lang="en-IN" sz="2400" dirty="0">
                <a:latin typeface="Calibri (Body)"/>
              </a:rPr>
              <a:t>measures the straight-line distance between two points in Euclidean space. It is suitable for continuous data and is given by the formula: </a:t>
            </a:r>
            <a:r>
              <a:rPr lang="es-ES" sz="2400" b="0" i="0" dirty="0">
                <a:effectLst/>
                <a:latin typeface="Calibri (Body)"/>
              </a:rPr>
              <a:t>​</a:t>
            </a:r>
          </a:p>
          <a:p>
            <a:r>
              <a:rPr lang="en-IN" sz="2400" b="0" i="0" dirty="0">
                <a:effectLst/>
                <a:latin typeface="Calibri (Body)"/>
              </a:rPr>
              <a:t>The </a:t>
            </a:r>
            <a:r>
              <a:rPr lang="en-IN" sz="2400" b="1" i="0" dirty="0">
                <a:effectLst/>
                <a:latin typeface="Calibri (Body)"/>
              </a:rPr>
              <a:t>Manhattan distance</a:t>
            </a:r>
            <a:r>
              <a:rPr lang="en-IN" sz="2400" b="0" i="0" dirty="0">
                <a:effectLst/>
                <a:latin typeface="Calibri (Body)"/>
              </a:rPr>
              <a:t>, also known as L1 norm or taxicab distance, is the sum of absolute differences between coordinates, measured mathematically between two points : </a:t>
            </a:r>
          </a:p>
          <a:p>
            <a:r>
              <a:rPr lang="en-IN" sz="2400" b="0" i="0" dirty="0">
                <a:effectLst/>
                <a:latin typeface="Calibri (Body)"/>
              </a:rPr>
              <a:t>The </a:t>
            </a:r>
            <a:r>
              <a:rPr lang="en-IN" sz="2400" b="1" dirty="0">
                <a:latin typeface="Calibri (Body)"/>
              </a:rPr>
              <a:t>M</a:t>
            </a:r>
            <a:r>
              <a:rPr lang="en-IN" sz="2400" b="1" i="0" dirty="0">
                <a:effectLst/>
                <a:latin typeface="Calibri (Body)"/>
              </a:rPr>
              <a:t>aximum distance is distance </a:t>
            </a:r>
            <a:r>
              <a:rPr lang="en-IN" sz="2400" b="0" i="0" dirty="0">
                <a:effectLst/>
                <a:latin typeface="Calibri (Body)"/>
              </a:rPr>
              <a:t>between two points (A, x, y) and (B, x, y) is calculated by calculating the maximum absolute difference between   coordinates: </a:t>
            </a:r>
            <a:br>
              <a:rPr lang="es-ES" sz="2400" b="0" i="0" dirty="0">
                <a:effectLst/>
                <a:latin typeface="Calibri (Body)"/>
              </a:rPr>
            </a:br>
            <a:endParaRPr lang="en-IN" sz="2400" dirty="0">
              <a:latin typeface="Calibri (Body)"/>
            </a:endParaRPr>
          </a:p>
          <a:p>
            <a:endParaRPr lang="en-US" sz="2400" dirty="0">
              <a:latin typeface="Calibri (Body)"/>
            </a:endParaRPr>
          </a:p>
        </p:txBody>
      </p:sp>
      <p:sp>
        <p:nvSpPr>
          <p:cNvPr id="4" name="Slide Number Placeholder 3">
            <a:extLst>
              <a:ext uri="{FF2B5EF4-FFF2-40B4-BE49-F238E27FC236}">
                <a16:creationId xmlns:a16="http://schemas.microsoft.com/office/drawing/2014/main" id="{4C843F80-61FE-F413-1B36-5CA5A4CC8302}"/>
              </a:ext>
            </a:extLst>
          </p:cNvPr>
          <p:cNvSpPr>
            <a:spLocks noGrp="1"/>
          </p:cNvSpPr>
          <p:nvPr>
            <p:ph type="sldNum" sz="quarter" idx="12"/>
          </p:nvPr>
        </p:nvSpPr>
        <p:spPr>
          <a:xfrm>
            <a:off x="87086" y="6235657"/>
            <a:ext cx="2743200" cy="365125"/>
          </a:xfrm>
        </p:spPr>
        <p:txBody>
          <a:bodyPr/>
          <a:lstStyle/>
          <a:p>
            <a:fld id="{2DEBF6B5-A8B6-5742-91AE-8DC29EBB8E42}" type="slidenum">
              <a:rPr lang="en-US" smtClean="0"/>
              <a:t>6</a:t>
            </a:fld>
            <a:endParaRPr lang="en-US" dirty="0"/>
          </a:p>
        </p:txBody>
      </p:sp>
      <p:pic>
        <p:nvPicPr>
          <p:cNvPr id="5" name="Picture 4">
            <a:extLst>
              <a:ext uri="{FF2B5EF4-FFF2-40B4-BE49-F238E27FC236}">
                <a16:creationId xmlns:a16="http://schemas.microsoft.com/office/drawing/2014/main" id="{8E73FF71-4AD2-C078-1324-34864D253169}"/>
              </a:ext>
            </a:extLst>
          </p:cNvPr>
          <p:cNvPicPr>
            <a:picLocks noChangeAspect="1"/>
          </p:cNvPicPr>
          <p:nvPr/>
        </p:nvPicPr>
        <p:blipFill>
          <a:blip r:embed="rId2"/>
          <a:stretch>
            <a:fillRect/>
          </a:stretch>
        </p:blipFill>
        <p:spPr>
          <a:xfrm>
            <a:off x="2347698" y="2509813"/>
            <a:ext cx="3077004" cy="352474"/>
          </a:xfrm>
          <a:prstGeom prst="rect">
            <a:avLst/>
          </a:prstGeom>
        </p:spPr>
      </p:pic>
      <p:pic>
        <p:nvPicPr>
          <p:cNvPr id="6" name="Picture 5">
            <a:extLst>
              <a:ext uri="{FF2B5EF4-FFF2-40B4-BE49-F238E27FC236}">
                <a16:creationId xmlns:a16="http://schemas.microsoft.com/office/drawing/2014/main" id="{3CBD0F87-B9B8-5307-C265-B829259457C7}"/>
              </a:ext>
            </a:extLst>
          </p:cNvPr>
          <p:cNvPicPr>
            <a:picLocks noChangeAspect="1"/>
          </p:cNvPicPr>
          <p:nvPr/>
        </p:nvPicPr>
        <p:blipFill>
          <a:blip r:embed="rId3"/>
          <a:stretch>
            <a:fillRect/>
          </a:stretch>
        </p:blipFill>
        <p:spPr>
          <a:xfrm>
            <a:off x="2700120" y="3709924"/>
            <a:ext cx="3115110" cy="285790"/>
          </a:xfrm>
          <a:prstGeom prst="rect">
            <a:avLst/>
          </a:prstGeom>
        </p:spPr>
      </p:pic>
      <p:pic>
        <p:nvPicPr>
          <p:cNvPr id="7" name="Picture 6">
            <a:extLst>
              <a:ext uri="{FF2B5EF4-FFF2-40B4-BE49-F238E27FC236}">
                <a16:creationId xmlns:a16="http://schemas.microsoft.com/office/drawing/2014/main" id="{7E49321F-D470-4843-7B88-D6BB73076861}"/>
              </a:ext>
            </a:extLst>
          </p:cNvPr>
          <p:cNvPicPr>
            <a:picLocks noChangeAspect="1"/>
          </p:cNvPicPr>
          <p:nvPr/>
        </p:nvPicPr>
        <p:blipFill>
          <a:blip r:embed="rId4"/>
          <a:stretch>
            <a:fillRect/>
          </a:stretch>
        </p:blipFill>
        <p:spPr>
          <a:xfrm>
            <a:off x="2700120" y="4791023"/>
            <a:ext cx="3562847" cy="295316"/>
          </a:xfrm>
          <a:prstGeom prst="rect">
            <a:avLst/>
          </a:prstGeom>
        </p:spPr>
      </p:pic>
    </p:spTree>
    <p:extLst>
      <p:ext uri="{BB962C8B-B14F-4D97-AF65-F5344CB8AC3E}">
        <p14:creationId xmlns:p14="http://schemas.microsoft.com/office/powerpoint/2010/main" val="389835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1CCE-16F2-194A-C0A2-C94F6F6C7C31}"/>
              </a:ext>
            </a:extLst>
          </p:cNvPr>
          <p:cNvSpPr>
            <a:spLocks noGrp="1"/>
          </p:cNvSpPr>
          <p:nvPr>
            <p:ph type="title"/>
          </p:nvPr>
        </p:nvSpPr>
        <p:spPr/>
        <p:txBody>
          <a:bodyPr/>
          <a:lstStyle/>
          <a:p>
            <a:r>
              <a:rPr lang="en-IN" dirty="0"/>
              <a:t>Hierarchical clustering </a:t>
            </a:r>
            <a:endParaRPr lang="en-US" dirty="0"/>
          </a:p>
        </p:txBody>
      </p:sp>
      <p:sp>
        <p:nvSpPr>
          <p:cNvPr id="3" name="Content Placeholder 2">
            <a:extLst>
              <a:ext uri="{FF2B5EF4-FFF2-40B4-BE49-F238E27FC236}">
                <a16:creationId xmlns:a16="http://schemas.microsoft.com/office/drawing/2014/main" id="{1E1913E3-C870-AD09-C7FD-ACD7286D0692}"/>
              </a:ext>
            </a:extLst>
          </p:cNvPr>
          <p:cNvSpPr>
            <a:spLocks noGrp="1"/>
          </p:cNvSpPr>
          <p:nvPr>
            <p:ph idx="1"/>
          </p:nvPr>
        </p:nvSpPr>
        <p:spPr>
          <a:xfrm>
            <a:off x="838200" y="2005012"/>
            <a:ext cx="10515600" cy="4351339"/>
          </a:xfrm>
        </p:spPr>
        <p:txBody>
          <a:bodyPr>
            <a:normAutofit/>
          </a:bodyPr>
          <a:lstStyle/>
          <a:p>
            <a:r>
              <a:rPr lang="en-IN" sz="2400" dirty="0"/>
              <a:t>Hierarchical clustering is a method of cluster analysis used in data  science and statistics. </a:t>
            </a:r>
          </a:p>
          <a:p>
            <a:r>
              <a:rPr lang="en-IN" sz="2400" dirty="0"/>
              <a:t>It is a technique that builds a hierarchy of clusters by iteratively grouping data points or items based on their similarity or dissimilarity. The result is typically visualized as a tree-like structure called a dendrogram.</a:t>
            </a:r>
          </a:p>
          <a:p>
            <a:r>
              <a:rPr lang="en-US" sz="2400" dirty="0">
                <a:latin typeface="Calibri (Body)"/>
              </a:rPr>
              <a:t>In this method, </a:t>
            </a:r>
            <a:r>
              <a:rPr lang="en-US" sz="2400" b="0" i="0" dirty="0">
                <a:effectLst/>
                <a:latin typeface="Calibri (Body)"/>
              </a:rPr>
              <a:t>endpoint is a set of clusters, where each cluster is distinct from each other cluster, and the objects within each cluster are broadly similar to each other [3].</a:t>
            </a:r>
            <a:endParaRPr lang="en-IN" sz="2400" dirty="0">
              <a:latin typeface="Calibri (Body)"/>
            </a:endParaRPr>
          </a:p>
          <a:p>
            <a:pPr marL="0" indent="0">
              <a:buNone/>
            </a:pPr>
            <a:endParaRPr lang="en-US" sz="2400" dirty="0"/>
          </a:p>
        </p:txBody>
      </p:sp>
      <p:sp>
        <p:nvSpPr>
          <p:cNvPr id="4" name="Slide Number Placeholder 3">
            <a:extLst>
              <a:ext uri="{FF2B5EF4-FFF2-40B4-BE49-F238E27FC236}">
                <a16:creationId xmlns:a16="http://schemas.microsoft.com/office/drawing/2014/main" id="{7523035E-0CA0-6FE7-0F49-423DBFC74CE9}"/>
              </a:ext>
            </a:extLst>
          </p:cNvPr>
          <p:cNvSpPr>
            <a:spLocks noGrp="1"/>
          </p:cNvSpPr>
          <p:nvPr>
            <p:ph type="sldNum" sz="quarter" idx="12"/>
          </p:nvPr>
        </p:nvSpPr>
        <p:spPr>
          <a:xfrm>
            <a:off x="76200" y="6258379"/>
            <a:ext cx="2743200" cy="365125"/>
          </a:xfrm>
        </p:spPr>
        <p:txBody>
          <a:bodyPr/>
          <a:lstStyle/>
          <a:p>
            <a:fld id="{2DEBF6B5-A8B6-5742-91AE-8DC29EBB8E42}" type="slidenum">
              <a:rPr lang="en-US" smtClean="0"/>
              <a:t>7</a:t>
            </a:fld>
            <a:endParaRPr lang="en-US" dirty="0"/>
          </a:p>
        </p:txBody>
      </p:sp>
    </p:spTree>
    <p:extLst>
      <p:ext uri="{BB962C8B-B14F-4D97-AF65-F5344CB8AC3E}">
        <p14:creationId xmlns:p14="http://schemas.microsoft.com/office/powerpoint/2010/main" val="16875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30AC09-9893-4F98-F0F5-69E5A88D0202}"/>
              </a:ext>
            </a:extLst>
          </p:cNvPr>
          <p:cNvSpPr>
            <a:spLocks noGrp="1"/>
          </p:cNvSpPr>
          <p:nvPr>
            <p:ph idx="1"/>
          </p:nvPr>
        </p:nvSpPr>
        <p:spPr/>
        <p:txBody>
          <a:bodyPr>
            <a:normAutofit/>
          </a:bodyPr>
          <a:lstStyle/>
          <a:p>
            <a:r>
              <a:rPr lang="en-US" sz="2400" dirty="0"/>
              <a:t>The method known as hierarchical clustering begins with each data point as its own cluster and repeatedly combines clusters according to similarity or dissimilarity metrics. This method keeps on until every data point belongs to a single cluster or until a predefined halting condition is met.</a:t>
            </a:r>
          </a:p>
          <a:p>
            <a:r>
              <a:rPr lang="en-IN" sz="2400" dirty="0"/>
              <a:t>Hierarchical clustering is a data mining and statistics technique that iteratively groups data points based on similarity or dissimilarity [3].</a:t>
            </a:r>
            <a:endParaRPr lang="en-US" sz="2400" dirty="0"/>
          </a:p>
        </p:txBody>
      </p:sp>
      <p:sp>
        <p:nvSpPr>
          <p:cNvPr id="4" name="Slide Number Placeholder 3">
            <a:extLst>
              <a:ext uri="{FF2B5EF4-FFF2-40B4-BE49-F238E27FC236}">
                <a16:creationId xmlns:a16="http://schemas.microsoft.com/office/drawing/2014/main" id="{03ECFAAB-5796-CBE8-C6B6-9C08832C6572}"/>
              </a:ext>
            </a:extLst>
          </p:cNvPr>
          <p:cNvSpPr>
            <a:spLocks noGrp="1"/>
          </p:cNvSpPr>
          <p:nvPr>
            <p:ph type="sldNum" sz="quarter" idx="12"/>
          </p:nvPr>
        </p:nvSpPr>
        <p:spPr>
          <a:xfrm>
            <a:off x="92529" y="6252936"/>
            <a:ext cx="2743200" cy="365125"/>
          </a:xfrm>
        </p:spPr>
        <p:txBody>
          <a:bodyPr/>
          <a:lstStyle/>
          <a:p>
            <a:fld id="{2DEBF6B5-A8B6-5742-91AE-8DC29EBB8E42}" type="slidenum">
              <a:rPr lang="en-US" smtClean="0"/>
              <a:t>8</a:t>
            </a:fld>
            <a:endParaRPr lang="en-US" dirty="0"/>
          </a:p>
        </p:txBody>
      </p:sp>
    </p:spTree>
    <p:extLst>
      <p:ext uri="{BB962C8B-B14F-4D97-AF65-F5344CB8AC3E}">
        <p14:creationId xmlns:p14="http://schemas.microsoft.com/office/powerpoint/2010/main" val="2298444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9E6C-9C2B-7F33-5D04-78BDAE75862C}"/>
              </a:ext>
            </a:extLst>
          </p:cNvPr>
          <p:cNvSpPr>
            <a:spLocks noGrp="1"/>
          </p:cNvSpPr>
          <p:nvPr>
            <p:ph type="title"/>
          </p:nvPr>
        </p:nvSpPr>
        <p:spPr/>
        <p:txBody>
          <a:bodyPr/>
          <a:lstStyle/>
          <a:p>
            <a:pPr algn="ctr"/>
            <a:r>
              <a:rPr lang="en-CA" dirty="0"/>
              <a:t>Types of hierarchical clustering</a:t>
            </a:r>
          </a:p>
        </p:txBody>
      </p:sp>
      <p:sp>
        <p:nvSpPr>
          <p:cNvPr id="3" name="Content Placeholder 2">
            <a:extLst>
              <a:ext uri="{FF2B5EF4-FFF2-40B4-BE49-F238E27FC236}">
                <a16:creationId xmlns:a16="http://schemas.microsoft.com/office/drawing/2014/main" id="{C218B302-6E3A-2FF3-BDD9-28D533DAEED8}"/>
              </a:ext>
            </a:extLst>
          </p:cNvPr>
          <p:cNvSpPr>
            <a:spLocks noGrp="1"/>
          </p:cNvSpPr>
          <p:nvPr>
            <p:ph sz="half" idx="1"/>
          </p:nvPr>
        </p:nvSpPr>
        <p:spPr/>
        <p:txBody>
          <a:bodyPr/>
          <a:lstStyle/>
          <a:p>
            <a:pPr marL="0" indent="0" algn="ctr">
              <a:buNone/>
            </a:pPr>
            <a:r>
              <a:rPr lang="en-CA" dirty="0"/>
              <a:t>Agglomerative </a:t>
            </a:r>
          </a:p>
          <a:p>
            <a:pPr marL="0" indent="0">
              <a:buNone/>
            </a:pPr>
            <a:r>
              <a:rPr lang="en-CA" sz="2400" dirty="0"/>
              <a:t>Initially, we consider each object to be a single cluster. Using certain procedures we start merging the clusters one by one until a single cluster remains containing all the elements. </a:t>
            </a:r>
          </a:p>
        </p:txBody>
      </p:sp>
      <p:sp>
        <p:nvSpPr>
          <p:cNvPr id="4" name="Content Placeholder 3">
            <a:extLst>
              <a:ext uri="{FF2B5EF4-FFF2-40B4-BE49-F238E27FC236}">
                <a16:creationId xmlns:a16="http://schemas.microsoft.com/office/drawing/2014/main" id="{F0943277-0F66-0719-04D9-5AF62200D4D7}"/>
              </a:ext>
            </a:extLst>
          </p:cNvPr>
          <p:cNvSpPr>
            <a:spLocks noGrp="1"/>
          </p:cNvSpPr>
          <p:nvPr>
            <p:ph sz="half" idx="2"/>
          </p:nvPr>
        </p:nvSpPr>
        <p:spPr/>
        <p:txBody>
          <a:bodyPr/>
          <a:lstStyle/>
          <a:p>
            <a:pPr marL="0" indent="0" algn="ctr">
              <a:buNone/>
            </a:pPr>
            <a:r>
              <a:rPr lang="en-CA" dirty="0"/>
              <a:t>Divisive</a:t>
            </a:r>
          </a:p>
          <a:p>
            <a:pPr marL="0" indent="0">
              <a:buNone/>
            </a:pPr>
            <a:r>
              <a:rPr lang="en-CA" sz="2400" dirty="0"/>
              <a:t>This is the opposite of Agglomerative. Here, we consider all objects to be a single cluster. Using the division process, we start the cluster division until each object forms a different cluster [4]. </a:t>
            </a:r>
          </a:p>
          <a:p>
            <a:pPr marL="0" indent="0">
              <a:buNone/>
            </a:pPr>
            <a:endParaRPr lang="en-CA" sz="2400" dirty="0"/>
          </a:p>
        </p:txBody>
      </p:sp>
      <p:sp>
        <p:nvSpPr>
          <p:cNvPr id="5" name="Slide Number Placeholder 4">
            <a:extLst>
              <a:ext uri="{FF2B5EF4-FFF2-40B4-BE49-F238E27FC236}">
                <a16:creationId xmlns:a16="http://schemas.microsoft.com/office/drawing/2014/main" id="{E062D05B-F334-A9AB-DE19-436740D5FB45}"/>
              </a:ext>
            </a:extLst>
          </p:cNvPr>
          <p:cNvSpPr>
            <a:spLocks noGrp="1"/>
          </p:cNvSpPr>
          <p:nvPr>
            <p:ph type="sldNum" sz="quarter" idx="12"/>
          </p:nvPr>
        </p:nvSpPr>
        <p:spPr>
          <a:xfrm>
            <a:off x="81643" y="6225723"/>
            <a:ext cx="2743200" cy="365125"/>
          </a:xfrm>
        </p:spPr>
        <p:txBody>
          <a:bodyPr/>
          <a:lstStyle/>
          <a:p>
            <a:fld id="{2DEBF6B5-A8B6-5742-91AE-8DC29EBB8E42}" type="slidenum">
              <a:rPr lang="en-US" smtClean="0"/>
              <a:t>9</a:t>
            </a:fld>
            <a:endParaRPr lang="en-US" dirty="0"/>
          </a:p>
        </p:txBody>
      </p:sp>
    </p:spTree>
    <p:extLst>
      <p:ext uri="{BB962C8B-B14F-4D97-AF65-F5344CB8AC3E}">
        <p14:creationId xmlns:p14="http://schemas.microsoft.com/office/powerpoint/2010/main" val="3027034662"/>
      </p:ext>
    </p:extLst>
  </p:cSld>
  <p:clrMapOvr>
    <a:masterClrMapping/>
  </p:clrMapOvr>
</p:sld>
</file>

<file path=ppt/theme/theme1.xml><?xml version="1.0" encoding="utf-8"?>
<a:theme xmlns:a="http://schemas.openxmlformats.org/drawingml/2006/main" name="1_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TotalTime>
  <Words>2041</Words>
  <Application>Microsoft Office PowerPoint</Application>
  <PresentationFormat>Widescreen</PresentationFormat>
  <Paragraphs>199</Paragraphs>
  <Slides>29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Calibri</vt:lpstr>
      <vt:lpstr>Calibri (Body)</vt:lpstr>
      <vt:lpstr>Calibri Light</vt:lpstr>
      <vt:lpstr>Calibri Light (Headings)</vt:lpstr>
      <vt:lpstr>inherit</vt:lpstr>
      <vt:lpstr>MathJax_Main</vt:lpstr>
      <vt:lpstr>MathJax_Math</vt:lpstr>
      <vt:lpstr>MathJax_Size1</vt:lpstr>
      <vt:lpstr>Roboto</vt:lpstr>
      <vt:lpstr>Times New Roman</vt:lpstr>
      <vt:lpstr>1_Office Theme</vt:lpstr>
      <vt:lpstr>PowerPoint Presentation</vt:lpstr>
      <vt:lpstr>Contents</vt:lpstr>
      <vt:lpstr>Unsupervised learning</vt:lpstr>
      <vt:lpstr>Clustering </vt:lpstr>
      <vt:lpstr>Dendrogram</vt:lpstr>
      <vt:lpstr>Distance Metric</vt:lpstr>
      <vt:lpstr>Hierarchical clustering </vt:lpstr>
      <vt:lpstr>PowerPoint Presentation</vt:lpstr>
      <vt:lpstr>Types of hierarchical clustering</vt:lpstr>
      <vt:lpstr>Proximity matrix</vt:lpstr>
      <vt:lpstr>Linkage Functions</vt:lpstr>
      <vt:lpstr>Single Linkage</vt:lpstr>
      <vt:lpstr>Complete Linkage</vt:lpstr>
      <vt:lpstr>Centroid Linkage</vt:lpstr>
      <vt:lpstr>Average Linkage</vt:lpstr>
      <vt:lpstr>Ward Linkage</vt:lpstr>
      <vt:lpstr>Agglomerative hierarchical clustering </vt:lpstr>
      <vt:lpstr>Agglomerative hierarchical clustering </vt:lpstr>
      <vt:lpstr>Divisive Hierarchical Clustering</vt:lpstr>
      <vt:lpstr>Difference between Agglomerative and Divisive clustering</vt:lpstr>
      <vt:lpstr>Code Example</vt:lpstr>
      <vt:lpstr>Hierarchical clustering step by step:</vt:lpstr>
      <vt:lpstr>Dendrogram of the example:</vt:lpstr>
      <vt:lpstr>Application of Hierarchical Clustering:</vt:lpstr>
      <vt:lpstr>Applications:</vt:lpstr>
      <vt:lpstr>Advantages </vt:lpstr>
      <vt:lpstr>Disadvantages  </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Linear Regression Group-24</dc:title>
  <dc:creator>Altamash Yar</dc:creator>
  <cp:lastModifiedBy>Meet Pachchigar</cp:lastModifiedBy>
  <cp:revision>24</cp:revision>
  <dcterms:created xsi:type="dcterms:W3CDTF">2023-09-28T21:26:11Z</dcterms:created>
  <dcterms:modified xsi:type="dcterms:W3CDTF">2023-11-10T22:49:48Z</dcterms:modified>
</cp:coreProperties>
</file>